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17" r:id="rId3"/>
    <p:sldId id="284" r:id="rId4"/>
    <p:sldId id="403" r:id="rId5"/>
    <p:sldId id="433" r:id="rId6"/>
    <p:sldId id="434" r:id="rId7"/>
    <p:sldId id="436" r:id="rId8"/>
    <p:sldId id="405" r:id="rId9"/>
    <p:sldId id="408" r:id="rId10"/>
    <p:sldId id="435" r:id="rId11"/>
    <p:sldId id="406" r:id="rId12"/>
    <p:sldId id="348" r:id="rId13"/>
    <p:sldId id="409" r:id="rId14"/>
    <p:sldId id="410" r:id="rId15"/>
    <p:sldId id="411" r:id="rId16"/>
    <p:sldId id="437" r:id="rId17"/>
    <p:sldId id="349" r:id="rId18"/>
    <p:sldId id="415" r:id="rId19"/>
    <p:sldId id="320" r:id="rId20"/>
    <p:sldId id="414" r:id="rId21"/>
    <p:sldId id="413" r:id="rId22"/>
    <p:sldId id="417" r:id="rId23"/>
    <p:sldId id="419" r:id="rId24"/>
    <p:sldId id="421" r:id="rId25"/>
    <p:sldId id="422" r:id="rId26"/>
    <p:sldId id="420" r:id="rId27"/>
    <p:sldId id="423" r:id="rId28"/>
    <p:sldId id="424" r:id="rId29"/>
    <p:sldId id="425" r:id="rId30"/>
    <p:sldId id="362" r:id="rId31"/>
    <p:sldId id="323" r:id="rId32"/>
    <p:sldId id="426" r:id="rId33"/>
    <p:sldId id="427" r:id="rId34"/>
    <p:sldId id="428" r:id="rId35"/>
    <p:sldId id="429" r:id="rId36"/>
    <p:sldId id="431" r:id="rId37"/>
    <p:sldId id="432" r:id="rId38"/>
    <p:sldId id="316" r:id="rId39"/>
  </p:sldIdLst>
  <p:sldSz cx="9144000" cy="6858000" type="screen4x3"/>
  <p:notesSz cx="6858000" cy="9144000"/>
  <p:custDataLst>
    <p:tags r:id="rId4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徐志鹏" initials="徐志鹏" lastIdx="3" clrIdx="0"/>
  <p:cmAuthor id="2" name="bai" initials="b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09A"/>
    <a:srgbClr val="F6AB00"/>
    <a:srgbClr val="6B2D0B"/>
    <a:srgbClr val="587558"/>
    <a:srgbClr val="FFCC00"/>
    <a:srgbClr val="3C3C8E"/>
    <a:srgbClr val="25331E"/>
    <a:srgbClr val="445437"/>
    <a:srgbClr val="502208"/>
    <a:srgbClr val="4B6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429" autoAdjust="0"/>
    <p:restoredTop sz="82626" autoAdjust="0"/>
  </p:normalViewPr>
  <p:slideViewPr>
    <p:cSldViewPr snapToGrid="0">
      <p:cViewPr varScale="1">
        <p:scale>
          <a:sx n="70" d="100"/>
          <a:sy n="70" d="100"/>
        </p:scale>
        <p:origin x="960" y="992"/>
      </p:cViewPr>
      <p:guideLst>
        <p:guide orient="horz" pos="214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8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797A1-4835-44A0-92EB-AD5452DEE273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767F2-0C03-406D-8BA6-A174136B24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28764-9015-4647-AA92-F749CEE7B340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34212-A9A7-4B0A-843A-3259CA5895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大家好！今天我分享一个关于城市末端多目的地的物资派送问题的解决思路。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822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847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261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755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均匀与否决定</a:t>
            </a:r>
            <a:r>
              <a:rPr kumimoji="1" lang="en-US" altLang="zh-CN" sz="1200" dirty="0"/>
              <a:t>replicate</a:t>
            </a:r>
            <a:r>
              <a:rPr kumimoji="1" lang="zh-CN" altLang="en-US" sz="1200" dirty="0"/>
              <a:t>的量是否统一；动态与否决定了</a:t>
            </a:r>
            <a:r>
              <a:rPr kumimoji="1" lang="en-US" altLang="zh-CN" sz="1200" dirty="0"/>
              <a:t>replicate</a:t>
            </a:r>
            <a:r>
              <a:rPr kumimoji="1" lang="zh-CN" altLang="en-US" sz="1200" dirty="0"/>
              <a:t>的策略是否需要改变</a:t>
            </a:r>
            <a:endParaRPr kumimoji="1" lang="en-US" altLang="zh-CN" sz="1200" dirty="0"/>
          </a:p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247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均匀与否决定</a:t>
            </a:r>
            <a:r>
              <a:rPr kumimoji="1" lang="en-US" altLang="zh-CN" sz="1200" dirty="0"/>
              <a:t>replicate</a:t>
            </a:r>
            <a:r>
              <a:rPr kumimoji="1" lang="zh-CN" altLang="en-US" sz="1200" dirty="0"/>
              <a:t>的量是否统一；动态与否决定了</a:t>
            </a:r>
            <a:r>
              <a:rPr kumimoji="1" lang="en-US" altLang="zh-CN" sz="1200" dirty="0"/>
              <a:t>replicate</a:t>
            </a:r>
            <a:r>
              <a:rPr kumimoji="1" lang="zh-CN" altLang="en-US" sz="1200" dirty="0"/>
              <a:t>的策略是否需要改变</a:t>
            </a:r>
            <a:endParaRPr kumimoji="1" lang="en-US" altLang="zh-CN" sz="1200" dirty="0"/>
          </a:p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58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クレPro by 宁静之雨，微信公众号njzyshare" panose="02000000000000000000" pitchFamily="2" charset="-122"/>
                <a:ea typeface="クレPro by 宁静之雨，微信公众号njzyshare" panose="02000000000000000000" pitchFamily="2" charset="-122"/>
              </a:rPr>
              <a:t>我的汇报将围绕问题背景、算法设计、实验分析展开。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808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174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338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8713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4731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993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1695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492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617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649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sz="1200" b="0" kern="1200" dirty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sz="1200" b="0" kern="1200" dirty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6322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sz="1200" b="0" kern="1200" dirty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1777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sz="1200" b="0" kern="1200" dirty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4720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sz="1200" b="0" kern="1200" dirty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8233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sz="1200" b="0" kern="1200" dirty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7650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sz="1200" b="0" kern="1200" dirty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3925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 err="1"/>
              <a:t>DyETC</a:t>
            </a:r>
            <a:r>
              <a:rPr lang="en" altLang="zh-CN" dirty="0"/>
              <a:t>: Dynamic Electronic Toll Collection for Traffic Congestion Alleviation</a:t>
            </a:r>
          </a:p>
          <a:p>
            <a:r>
              <a:rPr lang="en" altLang="zh-CN" dirty="0"/>
              <a:t>Toward A Thousand Lights: Decentralized Deep Reinforcement Learning for Large-Scale Traffic Signal </a:t>
            </a:r>
            <a:r>
              <a:rPr lang="en" altLang="zh-CN" dirty="0" err="1"/>
              <a:t>Contro</a:t>
            </a:r>
            <a:r>
              <a:rPr lang="en-US" altLang="zh-CN" dirty="0"/>
              <a:t>l</a:t>
            </a:r>
          </a:p>
          <a:p>
            <a:r>
              <a:rPr lang="en" altLang="zh-CN" dirty="0"/>
              <a:t>A Dynamic and Deadline-Oriented Road Pricing Mechanism for Urban Traffic Management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534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 err="1"/>
              <a:t>DyETC</a:t>
            </a:r>
            <a:r>
              <a:rPr lang="en" altLang="zh-CN" dirty="0"/>
              <a:t>: Dynamic Electronic Toll Collection for Traffic Congestion Alleviation</a:t>
            </a:r>
          </a:p>
          <a:p>
            <a:r>
              <a:rPr lang="en" altLang="zh-CN" dirty="0"/>
              <a:t>Toward A Thousand Lights: Decentralized Deep Reinforcement Learning for Large-Scale Traffic Signal </a:t>
            </a:r>
            <a:r>
              <a:rPr lang="en" altLang="zh-CN" dirty="0" err="1"/>
              <a:t>Contro</a:t>
            </a:r>
            <a:r>
              <a:rPr lang="en-US" altLang="zh-CN" dirty="0"/>
              <a:t>l</a:t>
            </a:r>
          </a:p>
          <a:p>
            <a:r>
              <a:rPr lang="en" altLang="zh-CN" dirty="0"/>
              <a:t>A Dynamic and Deadline-Oriented Road Pricing Mechanism for Urban Traffic Management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648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 err="1"/>
              <a:t>DyETC</a:t>
            </a:r>
            <a:r>
              <a:rPr lang="en" altLang="zh-CN" dirty="0"/>
              <a:t>: Dynamic Electronic Toll Collection for Traffic Congestion Alleviation</a:t>
            </a:r>
          </a:p>
          <a:p>
            <a:r>
              <a:rPr lang="en" altLang="zh-CN" dirty="0"/>
              <a:t>Toward A Thousand Lights: Decentralized Deep Reinforcement Learning for Large-Scale Traffic Signal </a:t>
            </a:r>
            <a:r>
              <a:rPr lang="en" altLang="zh-CN" dirty="0" err="1"/>
              <a:t>Contro</a:t>
            </a:r>
            <a:r>
              <a:rPr lang="en-US" altLang="zh-CN" dirty="0"/>
              <a:t>l</a:t>
            </a:r>
          </a:p>
          <a:p>
            <a:r>
              <a:rPr lang="en" altLang="zh-CN" dirty="0"/>
              <a:t>A Dynamic and Deadline-Oriented Road Pricing Mechanism for Urban Traffic Management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133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671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26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;p2"/>
          <p:cNvSpPr/>
          <p:nvPr userDrawn="1"/>
        </p:nvSpPr>
        <p:spPr>
          <a:xfrm>
            <a:off x="628650" y="1923011"/>
            <a:ext cx="7886700" cy="2234930"/>
          </a:xfrm>
          <a:prstGeom prst="rect">
            <a:avLst/>
          </a:prstGeom>
          <a:noFill/>
          <a:ln w="25400" cap="flat" cmpd="sng">
            <a:solidFill>
              <a:srgbClr val="0240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16536"/>
            <a:ext cx="1676189" cy="532800"/>
          </a:xfrm>
          <a:prstGeom prst="rect">
            <a:avLst/>
          </a:prstGeom>
        </p:spPr>
      </p:pic>
      <p:sp>
        <p:nvSpPr>
          <p:cNvPr id="24" name="Footer Placeholder 4"/>
          <p:cNvSpPr txBox="1"/>
          <p:nvPr userDrawn="1"/>
        </p:nvSpPr>
        <p:spPr>
          <a:xfrm>
            <a:off x="3036282" y="6413478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altLang="zh-CN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tx1"/>
                </a:solidFill>
              </a:rPr>
              <a:t>Southeast University</a:t>
            </a:r>
          </a:p>
        </p:txBody>
      </p:sp>
      <p:sp>
        <p:nvSpPr>
          <p:cNvPr id="25" name="日期占位符 3"/>
          <p:cNvSpPr txBox="1"/>
          <p:nvPr userDrawn="1"/>
        </p:nvSpPr>
        <p:spPr>
          <a:xfrm>
            <a:off x="628650" y="64134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650424-F945-4EC2-8594-4948CA017EDA}" type="datetime1">
              <a:rPr lang="zh-CN" altLang="en-US" sz="1200" smtClean="0">
                <a:solidFill>
                  <a:schemeClr val="tx1"/>
                </a:solidFill>
                <a:latin typeface="+mn-lt"/>
              </a:rPr>
              <a:t>2022/11/17</a:t>
            </a:fld>
            <a:endParaRPr lang="zh-CN" altLang="en-US" sz="120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29122" y="6407032"/>
            <a:ext cx="542604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162000" y="172128"/>
            <a:ext cx="8820000" cy="6167075"/>
            <a:chOff x="162000" y="172128"/>
            <a:chExt cx="8820000" cy="6167075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162000" y="172128"/>
              <a:ext cx="8820000" cy="6167075"/>
              <a:chOff x="431514" y="174661"/>
              <a:chExt cx="8280971" cy="6155314"/>
            </a:xfrm>
          </p:grpSpPr>
          <p:sp>
            <p:nvSpPr>
              <p:cNvPr id="9" name="Google Shape;10;p2"/>
              <p:cNvSpPr/>
              <p:nvPr/>
            </p:nvSpPr>
            <p:spPr>
              <a:xfrm>
                <a:off x="431514" y="760288"/>
                <a:ext cx="8280971" cy="5569687"/>
              </a:xfrm>
              <a:prstGeom prst="rect">
                <a:avLst/>
              </a:prstGeom>
              <a:noFill/>
              <a:ln w="25400" cap="flat" cmpd="sng">
                <a:solidFill>
                  <a:srgbClr val="02409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31514" y="174661"/>
                <a:ext cx="8280971" cy="585627"/>
              </a:xfrm>
              <a:prstGeom prst="rect">
                <a:avLst/>
              </a:prstGeom>
              <a:solidFill>
                <a:srgbClr val="02409A"/>
              </a:solidFill>
              <a:ln w="25400">
                <a:solidFill>
                  <a:srgbClr val="024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Google Shape;835;p34"/>
            <p:cNvGrpSpPr/>
            <p:nvPr userDrawn="1"/>
          </p:nvGrpSpPr>
          <p:grpSpPr>
            <a:xfrm>
              <a:off x="199071" y="297017"/>
              <a:ext cx="196346" cy="282999"/>
              <a:chOff x="5083925" y="2066350"/>
              <a:chExt cx="28825" cy="41550"/>
            </a:xfrm>
          </p:grpSpPr>
          <p:sp>
            <p:nvSpPr>
              <p:cNvPr id="18" name="Google Shape;836;p34"/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837;p34"/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2" name="图片 11"/>
            <p:cNvPicPr/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9" t="-1" r="68184" b="524"/>
            <a:stretch>
              <a:fillRect/>
            </a:stretch>
          </p:blipFill>
          <p:spPr>
            <a:xfrm>
              <a:off x="8404974" y="202608"/>
              <a:ext cx="532800" cy="53280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83466" y="3866329"/>
            <a:ext cx="2390210" cy="1661357"/>
          </a:xfrm>
          <a:prstGeom prst="rect">
            <a:avLst/>
          </a:prstGeom>
        </p:spPr>
      </p:pic>
      <p:pic>
        <p:nvPicPr>
          <p:cNvPr id="10" name="图片 9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907430" y="3866329"/>
            <a:ext cx="2326247" cy="1661363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1455870" y="3167418"/>
            <a:ext cx="1229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 spc="3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平衡色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793578" y="3708165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793578" y="1015879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907430" y="469320"/>
            <a:ext cx="232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同频色</a:t>
            </a:r>
          </a:p>
        </p:txBody>
      </p:sp>
      <p:pic>
        <p:nvPicPr>
          <p:cNvPr id="15" name="图片 14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6131435" y="1165514"/>
            <a:ext cx="2326247" cy="1661363"/>
          </a:xfrm>
          <a:prstGeom prst="rect">
            <a:avLst/>
          </a:prstGeom>
        </p:spPr>
      </p:pic>
      <p:pic>
        <p:nvPicPr>
          <p:cNvPr id="16" name="图片 15"/>
          <p:cNvPicPr/>
          <p:nvPr userDrawn="1"/>
        </p:nvPicPr>
        <p:blipFill>
          <a:blip r:embed="rId5"/>
          <a:stretch>
            <a:fillRect/>
          </a:stretch>
        </p:blipFill>
        <p:spPr>
          <a:xfrm>
            <a:off x="3695977" y="1165515"/>
            <a:ext cx="2326247" cy="1661363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5189425" y="469320"/>
            <a:ext cx="1884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浅色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深色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5854460" y="1015879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06117" y="1164020"/>
            <a:ext cx="2328874" cy="16643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23465" y="4697007"/>
            <a:ext cx="1447800" cy="2476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Southeast University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29122" y="6407032"/>
            <a:ext cx="542604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2412000" y="1481369"/>
            <a:ext cx="4320000" cy="3254832"/>
            <a:chOff x="2412000" y="1481369"/>
            <a:chExt cx="4320000" cy="3254832"/>
          </a:xfrm>
        </p:grpSpPr>
        <p:sp>
          <p:nvSpPr>
            <p:cNvPr id="6" name="Google Shape;10;p2"/>
            <p:cNvSpPr/>
            <p:nvPr/>
          </p:nvSpPr>
          <p:spPr>
            <a:xfrm>
              <a:off x="2412000" y="1481369"/>
              <a:ext cx="4320000" cy="2700000"/>
            </a:xfrm>
            <a:prstGeom prst="rect">
              <a:avLst/>
            </a:prstGeom>
            <a:noFill/>
            <a:ln w="28575" cap="flat" cmpd="sng">
              <a:solidFill>
                <a:srgbClr val="02409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026404" y="2415871"/>
              <a:ext cx="3091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4800" b="1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欢迎指正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672000" y="3423138"/>
              <a:ext cx="1800000" cy="0"/>
            </a:xfrm>
            <a:prstGeom prst="line">
              <a:avLst/>
            </a:prstGeom>
            <a:ln w="25400" cap="rnd">
              <a:solidFill>
                <a:srgbClr val="3C3C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2534575" y="4274536"/>
              <a:ext cx="4074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yuchen_seu@seu.edu.cn</a:t>
              </a:r>
              <a:endParaRPr lang="zh-CN" altLang="en-US" sz="2400" b="1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CFFD6-F58A-4D20-9F2A-46EA578AFD1E}" type="datetime1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Southeast University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2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174701" y="4759441"/>
            <a:ext cx="2794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140" dirty="0">
                <a:solidFill>
                  <a:srgbClr val="0240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朱浩嘉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4494" y="2186606"/>
            <a:ext cx="7914985" cy="1013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dirty="0">
                <a:solidFill>
                  <a:srgbClr val="02409A"/>
                </a:solidFill>
                <a:ea typeface="微软雅黑" panose="020B0503020204020204" pitchFamily="34" charset="-122"/>
              </a:rPr>
              <a:t>Reducing Synchronization Overhead with Computation Replication in Parallel Agent-Based Road Traffic Simulation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95972" y="3348694"/>
            <a:ext cx="7752031" cy="78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nl-NL" altLang="zh-CN" b="1" i="1" dirty="0" err="1">
                <a:solidFill>
                  <a:srgbClr val="6B2D0B"/>
                </a:solidFill>
                <a:ea typeface="微软雅黑" panose="020B0503020204020204" pitchFamily="34" charset="-122"/>
              </a:rPr>
              <a:t>Xu</a:t>
            </a:r>
            <a:r>
              <a:rPr lang="nl-NL" altLang="zh-CN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, </a:t>
            </a:r>
            <a:r>
              <a:rPr lang="nl-NL" altLang="zh-CN" b="1" i="1" dirty="0" err="1">
                <a:solidFill>
                  <a:srgbClr val="6B2D0B"/>
                </a:solidFill>
                <a:ea typeface="微软雅黑" panose="020B0503020204020204" pitchFamily="34" charset="-122"/>
              </a:rPr>
              <a:t>Yadong</a:t>
            </a:r>
            <a:r>
              <a:rPr lang="nl-NL" altLang="zh-CN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; </a:t>
            </a:r>
            <a:r>
              <a:rPr lang="nl-NL" altLang="zh-CN" b="1" i="1" dirty="0" err="1">
                <a:solidFill>
                  <a:srgbClr val="6B2D0B"/>
                </a:solidFill>
                <a:ea typeface="微软雅黑" panose="020B0503020204020204" pitchFamily="34" charset="-122"/>
              </a:rPr>
              <a:t>Viswanathan</a:t>
            </a:r>
            <a:r>
              <a:rPr lang="nl-NL" altLang="zh-CN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, </a:t>
            </a:r>
            <a:r>
              <a:rPr lang="nl-NL" altLang="zh-CN" b="1" i="1" dirty="0" err="1">
                <a:solidFill>
                  <a:srgbClr val="6B2D0B"/>
                </a:solidFill>
                <a:ea typeface="微软雅黑" panose="020B0503020204020204" pitchFamily="34" charset="-122"/>
              </a:rPr>
              <a:t>Vaisagh</a:t>
            </a:r>
            <a:r>
              <a:rPr lang="nl-NL" altLang="zh-CN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; Cai, </a:t>
            </a:r>
            <a:r>
              <a:rPr lang="nl-NL" altLang="zh-CN" b="1" i="1" dirty="0" err="1">
                <a:solidFill>
                  <a:srgbClr val="6B2D0B"/>
                </a:solidFill>
                <a:ea typeface="微软雅黑" panose="020B0503020204020204" pitchFamily="34" charset="-122"/>
              </a:rPr>
              <a:t>Wentong</a:t>
            </a:r>
            <a:endParaRPr lang="nl-NL" altLang="zh-CN" b="1" i="1" dirty="0">
              <a:solidFill>
                <a:srgbClr val="6B2D0B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TPDS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8281" y="199434"/>
            <a:ext cx="3698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城市规模的微观仿真</a:t>
            </a:r>
          </a:p>
        </p:txBody>
      </p:sp>
      <p:pic>
        <p:nvPicPr>
          <p:cNvPr id="5" name="Picture 4" descr="Eclipse SUMO - co4e GmbH">
            <a:extLst>
              <a:ext uri="{FF2B5EF4-FFF2-40B4-BE49-F238E27FC236}">
                <a16:creationId xmlns:a16="http://schemas.microsoft.com/office/drawing/2014/main" id="{B1A83F64-05A4-B7E4-AF59-0DE07F960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334" y="887096"/>
            <a:ext cx="3850090" cy="26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155DA92-EBF7-AE04-F802-BB6CD4B47699}"/>
              </a:ext>
            </a:extLst>
          </p:cNvPr>
          <p:cNvSpPr txBox="1"/>
          <p:nvPr/>
        </p:nvSpPr>
        <p:spPr>
          <a:xfrm>
            <a:off x="618354" y="1601713"/>
            <a:ext cx="3947171" cy="132343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foreach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step:</a:t>
            </a:r>
          </a:p>
          <a:p>
            <a:r>
              <a:rPr kumimoji="1" lang="en-US" altLang="zh-CN" sz="2000" b="1" dirty="0"/>
              <a:t>	for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each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vehicle:</a:t>
            </a:r>
          </a:p>
          <a:p>
            <a:r>
              <a:rPr kumimoji="1" lang="en-US" altLang="zh-CN" sz="2000" b="1" dirty="0"/>
              <a:t>		</a:t>
            </a:r>
            <a:r>
              <a:rPr kumimoji="1" lang="en-US" altLang="zh-CN" sz="2000" b="1" dirty="0" err="1"/>
              <a:t>calculate_vehicle_action</a:t>
            </a:r>
            <a:r>
              <a:rPr kumimoji="1" lang="en-US" altLang="zh-CN" sz="2000" b="1" dirty="0"/>
              <a:t>();</a:t>
            </a:r>
          </a:p>
          <a:p>
            <a:r>
              <a:rPr kumimoji="1" lang="en-US" altLang="zh-CN" sz="2000" b="1" dirty="0"/>
              <a:t>		</a:t>
            </a:r>
            <a:r>
              <a:rPr kumimoji="1" lang="en-US" altLang="zh-CN" sz="2000" b="1" dirty="0" err="1"/>
              <a:t>update_vehicle_state</a:t>
            </a:r>
            <a:r>
              <a:rPr kumimoji="1" lang="en-US" altLang="zh-CN" sz="2000" b="1" dirty="0"/>
              <a:t>();</a:t>
            </a:r>
            <a:endParaRPr kumimoji="1" lang="zh-CN" altLang="en-US" sz="20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0A858E-6402-493D-5F85-3FF53391624D}"/>
              </a:ext>
            </a:extLst>
          </p:cNvPr>
          <p:cNvSpPr txBox="1"/>
          <p:nvPr/>
        </p:nvSpPr>
        <p:spPr>
          <a:xfrm>
            <a:off x="577992" y="3194428"/>
            <a:ext cx="416165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step</a:t>
            </a:r>
            <a:r>
              <a:rPr kumimoji="1" lang="zh-CN" altLang="en-US" dirty="0"/>
              <a:t>：时间片，仿真的最小时间单位</a:t>
            </a:r>
            <a:endParaRPr kumimoji="1" lang="en-US" altLang="zh-CN" dirty="0"/>
          </a:p>
          <a:p>
            <a:r>
              <a:rPr kumimoji="1" lang="zh-CN" altLang="en-US" dirty="0"/>
              <a:t>如果 </a:t>
            </a:r>
            <a:r>
              <a:rPr kumimoji="1" lang="en-US" altLang="zh-CN" dirty="0"/>
              <a:t>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1s</a:t>
            </a:r>
            <a:r>
              <a:rPr kumimoji="1" lang="zh-CN" altLang="en-US" dirty="0"/>
              <a:t> </a:t>
            </a:r>
            <a:r>
              <a:rPr kumimoji="1" lang="en-US" altLang="zh-CN" dirty="0"/>
              <a:t>10h</a:t>
            </a:r>
            <a:r>
              <a:rPr kumimoji="1" lang="zh-CN" altLang="en-US" dirty="0"/>
              <a:t>的仿真囊括</a:t>
            </a:r>
            <a:r>
              <a:rPr kumimoji="1" lang="en-US" altLang="zh-CN" dirty="0"/>
              <a:t>36000steps</a:t>
            </a:r>
          </a:p>
          <a:p>
            <a:endParaRPr kumimoji="1" lang="en-US" altLang="zh-CN" dirty="0"/>
          </a:p>
          <a:p>
            <a:r>
              <a:rPr kumimoji="1" lang="en-US" altLang="zh-CN" b="1" dirty="0"/>
              <a:t>vehicle</a:t>
            </a:r>
            <a:r>
              <a:rPr kumimoji="1" lang="zh-CN" altLang="en-US" dirty="0"/>
              <a:t>：车辆</a:t>
            </a:r>
            <a:endParaRPr kumimoji="1" lang="en-US" altLang="zh-CN" dirty="0"/>
          </a:p>
          <a:p>
            <a:r>
              <a:rPr kumimoji="1" lang="zh-CN" altLang="en-US" dirty="0"/>
              <a:t>城市规模下数量再十万到百万级别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b="1" dirty="0"/>
              <a:t>每个时间片内需要更新所有车辆的状态</a:t>
            </a:r>
            <a:endParaRPr kumimoji="1" lang="en-US" altLang="zh-CN" b="1" dirty="0"/>
          </a:p>
          <a:p>
            <a:r>
              <a:rPr kumimoji="1" lang="zh-CN" altLang="en-US" b="1" dirty="0"/>
              <a:t>信息，包括速度，加速度，位置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42CD95F-5BE0-2BF1-956D-4F8A17696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34" y="3579125"/>
            <a:ext cx="3850090" cy="264285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319381A-4727-FA84-F477-6D2EAFF5EC7E}"/>
              </a:ext>
            </a:extLst>
          </p:cNvPr>
          <p:cNvSpPr txBox="1"/>
          <p:nvPr/>
        </p:nvSpPr>
        <p:spPr>
          <a:xfrm>
            <a:off x="577992" y="109774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仿真核心计算内容：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D139A0-26AF-73CD-AE7D-5BEB916D2EAE}"/>
              </a:ext>
            </a:extLst>
          </p:cNvPr>
          <p:cNvSpPr txBox="1"/>
          <p:nvPr/>
        </p:nvSpPr>
        <p:spPr>
          <a:xfrm>
            <a:off x="553853" y="564261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单机资源不够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AB4E49E-066F-6AE3-218E-3B31B4F2DF9F}"/>
              </a:ext>
            </a:extLst>
          </p:cNvPr>
          <p:cNvSpPr txBox="1"/>
          <p:nvPr/>
        </p:nvSpPr>
        <p:spPr>
          <a:xfrm>
            <a:off x="2388092" y="564261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因此引入</a:t>
            </a:r>
            <a:r>
              <a:rPr kumimoji="1" lang="zh-CN" altLang="en-US" dirty="0">
                <a:solidFill>
                  <a:schemeClr val="accent1"/>
                </a:solidFill>
              </a:rPr>
              <a:t>分布式交通仿真</a:t>
            </a:r>
          </a:p>
        </p:txBody>
      </p:sp>
    </p:spTree>
    <p:extLst>
      <p:ext uri="{BB962C8B-B14F-4D97-AF65-F5344CB8AC3E}">
        <p14:creationId xmlns:p14="http://schemas.microsoft.com/office/powerpoint/2010/main" val="3016780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8281" y="199434"/>
            <a:ext cx="4778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分布式交通仿真的方法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86D24D-AD16-EF74-0384-D53F44895778}"/>
              </a:ext>
            </a:extLst>
          </p:cNvPr>
          <p:cNvSpPr txBox="1"/>
          <p:nvPr/>
        </p:nvSpPr>
        <p:spPr>
          <a:xfrm>
            <a:off x="2450572" y="980532"/>
            <a:ext cx="5059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将单机交通仿真作为一个</a:t>
            </a:r>
            <a:r>
              <a:rPr lang="en-US" altLang="zh-CN" sz="2400" b="1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LP</a:t>
            </a:r>
            <a:endParaRPr lang="zh-CN" altLang="zh-CN" sz="2400" b="1" spc="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DEBF93-3152-7050-8C13-BD355BAC50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30"/>
          <a:stretch/>
        </p:blipFill>
        <p:spPr>
          <a:xfrm>
            <a:off x="2072218" y="1960410"/>
            <a:ext cx="5025373" cy="1933630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7B1BC621-6113-3371-317B-5DAA0BC3CA82}"/>
              </a:ext>
            </a:extLst>
          </p:cNvPr>
          <p:cNvCxnSpPr>
            <a:cxnSpLocks/>
          </p:cNvCxnSpPr>
          <p:nvPr/>
        </p:nvCxnSpPr>
        <p:spPr>
          <a:xfrm flipH="1">
            <a:off x="2751994" y="3358695"/>
            <a:ext cx="501161" cy="121333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CB33554-BF5A-3F0A-4B57-F56E2AD03013}"/>
              </a:ext>
            </a:extLst>
          </p:cNvPr>
          <p:cNvSpPr txBox="1"/>
          <p:nvPr/>
        </p:nvSpPr>
        <p:spPr>
          <a:xfrm>
            <a:off x="1936899" y="4659871"/>
            <a:ext cx="1630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openstreetmap</a:t>
            </a:r>
            <a:endParaRPr kumimoji="1" lang="zh-CN" altLang="en-US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D9992805-9173-B969-4F1E-AAE999E2FD64}"/>
              </a:ext>
            </a:extLst>
          </p:cNvPr>
          <p:cNvCxnSpPr>
            <a:cxnSpLocks/>
          </p:cNvCxnSpPr>
          <p:nvPr/>
        </p:nvCxnSpPr>
        <p:spPr>
          <a:xfrm>
            <a:off x="6078402" y="3675556"/>
            <a:ext cx="186835" cy="75651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FED7315-C098-E77B-A6BF-F246A5D758D6}"/>
              </a:ext>
            </a:extLst>
          </p:cNvPr>
          <p:cNvSpPr txBox="1"/>
          <p:nvPr/>
        </p:nvSpPr>
        <p:spPr>
          <a:xfrm>
            <a:off x="5910111" y="4659871"/>
            <a:ext cx="199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car</a:t>
            </a:r>
            <a:r>
              <a:rPr kumimoji="1" lang="zh-CN" altLang="en-US" dirty="0"/>
              <a:t> </a:t>
            </a:r>
            <a:r>
              <a:rPr kumimoji="1" lang="en-US" altLang="zh-CN" dirty="0"/>
              <a:t>behavior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610DDB48-F148-B867-38B3-6DC763B40718}"/>
              </a:ext>
            </a:extLst>
          </p:cNvPr>
          <p:cNvCxnSpPr>
            <a:cxnSpLocks/>
          </p:cNvCxnSpPr>
          <p:nvPr/>
        </p:nvCxnSpPr>
        <p:spPr>
          <a:xfrm flipH="1">
            <a:off x="4627312" y="3680515"/>
            <a:ext cx="52928" cy="82120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4F9F0745-A65F-DFE5-9817-A4B124F25A5D}"/>
              </a:ext>
            </a:extLst>
          </p:cNvPr>
          <p:cNvSpPr txBox="1"/>
          <p:nvPr/>
        </p:nvSpPr>
        <p:spPr>
          <a:xfrm>
            <a:off x="4046522" y="4572033"/>
            <a:ext cx="1549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dataset/</a:t>
            </a:r>
          </a:p>
          <a:p>
            <a:r>
              <a:rPr kumimoji="1" lang="en-US" altLang="zh-CN" dirty="0"/>
              <a:t>OD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AF8178-CAA2-242A-4274-40191BD0C185}"/>
              </a:ext>
            </a:extLst>
          </p:cNvPr>
          <p:cNvSpPr/>
          <p:nvPr/>
        </p:nvSpPr>
        <p:spPr>
          <a:xfrm>
            <a:off x="1460723" y="1639636"/>
            <a:ext cx="6447692" cy="3833446"/>
          </a:xfrm>
          <a:prstGeom prst="rect">
            <a:avLst/>
          </a:prstGeom>
          <a:noFill/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F8D056-73AE-86EF-2067-C74A285CA98D}"/>
              </a:ext>
            </a:extLst>
          </p:cNvPr>
          <p:cNvSpPr txBox="1"/>
          <p:nvPr/>
        </p:nvSpPr>
        <p:spPr>
          <a:xfrm>
            <a:off x="3902924" y="5688971"/>
            <a:ext cx="18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Logic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(LP)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179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8281" y="199434"/>
            <a:ext cx="422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分布式交通仿真的方法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7AEFA32-9E2D-96E6-7E4B-741035F65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13" y="1072496"/>
            <a:ext cx="4991426" cy="333885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C04903F-F1F1-4743-F51D-50845A64D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424" y="1230899"/>
            <a:ext cx="2550698" cy="4284903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4268DD1C-4440-FE34-61F8-3017D261A536}"/>
              </a:ext>
            </a:extLst>
          </p:cNvPr>
          <p:cNvSpPr/>
          <p:nvPr/>
        </p:nvSpPr>
        <p:spPr>
          <a:xfrm>
            <a:off x="6308194" y="1314340"/>
            <a:ext cx="615194" cy="55830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8EDAA0C-1C53-BDFA-01F5-D524F3504ED4}"/>
              </a:ext>
            </a:extLst>
          </p:cNvPr>
          <p:cNvSpPr/>
          <p:nvPr/>
        </p:nvSpPr>
        <p:spPr>
          <a:xfrm>
            <a:off x="6615791" y="2299330"/>
            <a:ext cx="615194" cy="55830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5E460C7-5BE7-3459-19B9-963AB5B967D4}"/>
              </a:ext>
            </a:extLst>
          </p:cNvPr>
          <p:cNvSpPr/>
          <p:nvPr/>
        </p:nvSpPr>
        <p:spPr>
          <a:xfrm>
            <a:off x="6369797" y="3962410"/>
            <a:ext cx="615194" cy="55830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BE26F6-9E49-4077-5D9D-EE90DCE9A2BA}"/>
              </a:ext>
            </a:extLst>
          </p:cNvPr>
          <p:cNvSpPr txBox="1"/>
          <p:nvPr/>
        </p:nvSpPr>
        <p:spPr>
          <a:xfrm>
            <a:off x="6822107" y="5639257"/>
            <a:ext cx="940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edgecut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82B260-D14B-F9E6-F00F-FD01B9265D70}"/>
              </a:ext>
            </a:extLst>
          </p:cNvPr>
          <p:cNvSpPr txBox="1"/>
          <p:nvPr/>
        </p:nvSpPr>
        <p:spPr>
          <a:xfrm>
            <a:off x="2539706" y="1627292"/>
            <a:ext cx="5180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LP1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ED9C24-F1AB-676E-5922-4E3664BE9BCD}"/>
              </a:ext>
            </a:extLst>
          </p:cNvPr>
          <p:cNvSpPr txBox="1"/>
          <p:nvPr/>
        </p:nvSpPr>
        <p:spPr>
          <a:xfrm>
            <a:off x="1179829" y="1627292"/>
            <a:ext cx="5180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LP2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4FF8CE-A815-B163-9D17-0B758E619BF3}"/>
              </a:ext>
            </a:extLst>
          </p:cNvPr>
          <p:cNvSpPr txBox="1"/>
          <p:nvPr/>
        </p:nvSpPr>
        <p:spPr>
          <a:xfrm>
            <a:off x="1179828" y="3059668"/>
            <a:ext cx="5180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LP3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AD5832-DC71-9A60-2FA7-F17C36F3AFE6}"/>
              </a:ext>
            </a:extLst>
          </p:cNvPr>
          <p:cNvSpPr txBox="1"/>
          <p:nvPr/>
        </p:nvSpPr>
        <p:spPr>
          <a:xfrm>
            <a:off x="2539706" y="3059668"/>
            <a:ext cx="5180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LP4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552F9C5-F87B-934B-222D-34B9691FEE15}"/>
              </a:ext>
            </a:extLst>
          </p:cNvPr>
          <p:cNvSpPr txBox="1"/>
          <p:nvPr/>
        </p:nvSpPr>
        <p:spPr>
          <a:xfrm>
            <a:off x="562084" y="5007971"/>
            <a:ext cx="5144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当一辆车从一个</a:t>
            </a:r>
            <a:r>
              <a:rPr kumimoji="1" lang="en-US" altLang="zh-CN" sz="2000" dirty="0"/>
              <a:t>LP</a:t>
            </a:r>
            <a:r>
              <a:rPr kumimoji="1" lang="zh-CN" altLang="en-US" sz="2000" dirty="0"/>
              <a:t>通过</a:t>
            </a:r>
            <a:r>
              <a:rPr kumimoji="1" lang="en-US" altLang="zh-CN" sz="2000" dirty="0" err="1">
                <a:solidFill>
                  <a:schemeClr val="accent1"/>
                </a:solidFill>
              </a:rPr>
              <a:t>edgecut</a:t>
            </a:r>
            <a:r>
              <a:rPr kumimoji="1" lang="zh-CN" altLang="en-US" sz="2000" dirty="0"/>
              <a:t>运行到另一个</a:t>
            </a:r>
            <a:r>
              <a:rPr kumimoji="1" lang="en-US" altLang="zh-CN" sz="2000" dirty="0"/>
              <a:t>LP</a:t>
            </a:r>
            <a:r>
              <a:rPr kumimoji="1" lang="zh-CN" altLang="en-US" sz="2000" dirty="0"/>
              <a:t>管辖的区域的时候的时候，它需要被传输到新的</a:t>
            </a:r>
            <a:r>
              <a:rPr kumimoji="1" lang="en-US" altLang="zh-CN" sz="2000" dirty="0"/>
              <a:t>LP</a:t>
            </a:r>
            <a:endParaRPr kumimoji="1" lang="zh-CN" altLang="en-US" sz="2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F64B1A-7CD0-C956-8F76-259A9873F32A}"/>
              </a:ext>
            </a:extLst>
          </p:cNvPr>
          <p:cNvSpPr txBox="1"/>
          <p:nvPr/>
        </p:nvSpPr>
        <p:spPr>
          <a:xfrm>
            <a:off x="579233" y="4538461"/>
            <a:ext cx="3246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将路网切分交给不同</a:t>
            </a:r>
            <a:r>
              <a:rPr kumimoji="1" lang="en-US" altLang="zh-CN" sz="2000" dirty="0">
                <a:solidFill>
                  <a:schemeClr val="accent1"/>
                </a:solidFill>
              </a:rPr>
              <a:t>LP</a:t>
            </a:r>
            <a:r>
              <a:rPr kumimoji="1" lang="zh-CN" altLang="en-US" sz="2000" dirty="0"/>
              <a:t>计算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B5FA7D6-7898-4D8A-5E8C-12D4662A1301}"/>
              </a:ext>
            </a:extLst>
          </p:cNvPr>
          <p:cNvSpPr/>
          <p:nvPr/>
        </p:nvSpPr>
        <p:spPr>
          <a:xfrm>
            <a:off x="6438758" y="5681838"/>
            <a:ext cx="238636" cy="260645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8281" y="199434"/>
            <a:ext cx="4143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分布式交通仿真的方法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F6650A-B8D6-82A9-6EE7-D847B8FF88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37"/>
          <a:stretch/>
        </p:blipFill>
        <p:spPr>
          <a:xfrm>
            <a:off x="624022" y="1514628"/>
            <a:ext cx="5425086" cy="27995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5E340C-F76E-C841-D4CA-AAD74C93CD32}"/>
              </a:ext>
            </a:extLst>
          </p:cNvPr>
          <p:cNvSpPr txBox="1"/>
          <p:nvPr/>
        </p:nvSpPr>
        <p:spPr>
          <a:xfrm>
            <a:off x="1439483" y="4689181"/>
            <a:ext cx="66495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加速的方法：</a:t>
            </a:r>
            <a:endParaRPr kumimoji="1" lang="en-US" altLang="zh-CN" sz="2000" b="1" dirty="0"/>
          </a:p>
          <a:p>
            <a:r>
              <a:rPr kumimoji="1" lang="en-US" altLang="zh-CN" sz="2000" dirty="0">
                <a:solidFill>
                  <a:schemeClr val="accent1"/>
                </a:solidFill>
              </a:rPr>
              <a:t>1.</a:t>
            </a:r>
            <a:r>
              <a:rPr kumimoji="1" lang="zh-CN" altLang="en-US" sz="2000" dirty="0">
                <a:solidFill>
                  <a:schemeClr val="accent1"/>
                </a:solidFill>
              </a:rPr>
              <a:t> 改善同步 让同步传输的数据量更小，或者同步次数减少</a:t>
            </a:r>
            <a:endParaRPr kumimoji="1" lang="en-US" altLang="zh-CN" sz="2000" dirty="0">
              <a:solidFill>
                <a:schemeClr val="accent1"/>
              </a:solidFill>
            </a:endParaRPr>
          </a:p>
          <a:p>
            <a:r>
              <a:rPr kumimoji="1" lang="en-US" altLang="zh-CN" sz="2000" dirty="0"/>
              <a:t>2.</a:t>
            </a:r>
            <a:r>
              <a:rPr kumimoji="1" lang="zh-CN" altLang="en-US" sz="2000" dirty="0"/>
              <a:t> 负载均衡 让每个</a:t>
            </a:r>
            <a:r>
              <a:rPr kumimoji="1" lang="en-US" altLang="zh-CN" sz="2000" dirty="0"/>
              <a:t>LP</a:t>
            </a:r>
            <a:r>
              <a:rPr kumimoji="1" lang="zh-CN" altLang="en-US" sz="2000" dirty="0"/>
              <a:t>运算的负载接近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FFA98C-9898-EB5C-614A-AD8B5DFA1F21}"/>
              </a:ext>
            </a:extLst>
          </p:cNvPr>
          <p:cNvSpPr txBox="1"/>
          <p:nvPr/>
        </p:nvSpPr>
        <p:spPr>
          <a:xfrm>
            <a:off x="6302293" y="2168819"/>
            <a:ext cx="24782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一个</a:t>
            </a:r>
            <a:r>
              <a:rPr kumimoji="1" lang="en-US" altLang="zh-CN" sz="2000" dirty="0"/>
              <a:t>controller</a:t>
            </a:r>
            <a:r>
              <a:rPr kumimoji="1" lang="zh-CN" altLang="en-US" sz="2000" dirty="0"/>
              <a:t>控制所有</a:t>
            </a:r>
            <a:r>
              <a:rPr kumimoji="1" lang="en-US" altLang="zh-CN" sz="2000" dirty="0"/>
              <a:t>LP</a:t>
            </a:r>
            <a:r>
              <a:rPr kumimoji="1" lang="zh-CN" altLang="en-US" sz="2000" dirty="0"/>
              <a:t>独立运算完当前</a:t>
            </a:r>
            <a:r>
              <a:rPr kumimoji="1" lang="en-US" altLang="zh-CN" sz="2000" dirty="0"/>
              <a:t>step</a:t>
            </a:r>
            <a:r>
              <a:rPr kumimoji="1" lang="zh-CN" altLang="en-US" sz="2000" dirty="0"/>
              <a:t>，然后让所有相邻的</a:t>
            </a:r>
            <a:r>
              <a:rPr kumimoji="1" lang="en-US" altLang="zh-CN" sz="2000" dirty="0"/>
              <a:t>LP</a:t>
            </a:r>
            <a:r>
              <a:rPr kumimoji="1" lang="zh-CN" altLang="en-US" sz="2000" dirty="0"/>
              <a:t>间传输数据。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这个过程称为</a:t>
            </a:r>
            <a:r>
              <a:rPr kumimoji="1" lang="zh-CN" altLang="en-US" sz="2000" dirty="0">
                <a:solidFill>
                  <a:schemeClr val="accent1"/>
                </a:solidFill>
              </a:rPr>
              <a:t>同步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87963B-DFEA-76AE-5A20-675F7AF62F63}"/>
              </a:ext>
            </a:extLst>
          </p:cNvPr>
          <p:cNvSpPr txBox="1"/>
          <p:nvPr/>
        </p:nvSpPr>
        <p:spPr>
          <a:xfrm>
            <a:off x="725055" y="1006660"/>
            <a:ext cx="3363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什么时候</a:t>
            </a:r>
            <a:r>
              <a:rPr kumimoji="1" lang="en-US" altLang="zh-CN" sz="2000" b="1" dirty="0"/>
              <a:t>LP</a:t>
            </a:r>
            <a:r>
              <a:rPr kumimoji="1" lang="zh-CN" altLang="en-US" sz="2000" b="1" dirty="0"/>
              <a:t>之间传输数据？</a:t>
            </a:r>
          </a:p>
        </p:txBody>
      </p:sp>
    </p:spTree>
    <p:extLst>
      <p:ext uri="{BB962C8B-B14F-4D97-AF65-F5344CB8AC3E}">
        <p14:creationId xmlns:p14="http://schemas.microsoft.com/office/powerpoint/2010/main" val="4277354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改善同步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C16C36-8CA3-87BE-FA11-5CD7227DF6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9"/>
          <a:stretch/>
        </p:blipFill>
        <p:spPr>
          <a:xfrm>
            <a:off x="1978213" y="1002375"/>
            <a:ext cx="5516379" cy="27741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FBFD7E7-F792-DEB4-AAB5-EE929517F329}"/>
              </a:ext>
            </a:extLst>
          </p:cNvPr>
          <p:cNvSpPr txBox="1"/>
          <p:nvPr/>
        </p:nvSpPr>
        <p:spPr>
          <a:xfrm>
            <a:off x="556474" y="4331870"/>
            <a:ext cx="8415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是否可以一个</a:t>
            </a:r>
            <a:r>
              <a:rPr kumimoji="1" lang="en-US" altLang="zh-CN" sz="2000" b="1" dirty="0"/>
              <a:t>Super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Step</a:t>
            </a:r>
            <a:r>
              <a:rPr kumimoji="1" lang="zh-CN" altLang="en-US" sz="2000" b="1" dirty="0"/>
              <a:t>是否可以囊括多个</a:t>
            </a:r>
            <a:r>
              <a:rPr kumimoji="1" lang="en-US" altLang="zh-CN" sz="2000" b="1" dirty="0"/>
              <a:t>step</a:t>
            </a:r>
            <a:r>
              <a:rPr kumimoji="1" lang="zh-CN" altLang="en-US" sz="2000" b="1" dirty="0"/>
              <a:t>？（约等于减少同步次数）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4E77C6-CD87-8EEB-CB67-7EDE21014C4F}"/>
              </a:ext>
            </a:extLst>
          </p:cNvPr>
          <p:cNvSpPr txBox="1"/>
          <p:nvPr/>
        </p:nvSpPr>
        <p:spPr>
          <a:xfrm>
            <a:off x="992984" y="4857748"/>
            <a:ext cx="7436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chemeClr val="accent1"/>
                </a:solidFill>
              </a:rPr>
              <a:t>难点：</a:t>
            </a:r>
            <a:r>
              <a:rPr kumimoji="1" lang="en-US" altLang="zh-CN" sz="2000" dirty="0" err="1">
                <a:solidFill>
                  <a:schemeClr val="accent1"/>
                </a:solidFill>
              </a:rPr>
              <a:t>edgecut</a:t>
            </a:r>
            <a:r>
              <a:rPr kumimoji="1" lang="zh-CN" altLang="en-US" sz="2000" dirty="0">
                <a:solidFill>
                  <a:schemeClr val="accent1"/>
                </a:solidFill>
              </a:rPr>
              <a:t>上车辆信息缺失（原本需要同步的信息没有同步）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D27481-600B-D964-C4B3-942DFC658A59}"/>
              </a:ext>
            </a:extLst>
          </p:cNvPr>
          <p:cNvSpPr txBox="1"/>
          <p:nvPr/>
        </p:nvSpPr>
        <p:spPr>
          <a:xfrm>
            <a:off x="1174271" y="5396729"/>
            <a:ext cx="7306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引入</a:t>
            </a:r>
            <a:r>
              <a:rPr kumimoji="1" lang="en-US" altLang="zh-CN" sz="2000" b="1" dirty="0"/>
              <a:t>Computation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Replication</a:t>
            </a:r>
            <a:r>
              <a:rPr kumimoji="1" lang="zh-CN" altLang="en-US" sz="2000" dirty="0"/>
              <a:t>：</a:t>
            </a:r>
            <a:endParaRPr kumimoji="1" lang="en-US" altLang="zh-CN" sz="2000" dirty="0"/>
          </a:p>
          <a:p>
            <a:r>
              <a:rPr kumimoji="1" lang="en" altLang="zh-CN" sz="2000" dirty="0"/>
              <a:t>generate data locally instead of receiving them from synchronization</a:t>
            </a:r>
            <a:endParaRPr kumimoji="1" lang="zh-CN" altLang="en-US" sz="2000" dirty="0"/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BFC2A2EF-D060-481A-8CDA-6DBF520E98EA}"/>
              </a:ext>
            </a:extLst>
          </p:cNvPr>
          <p:cNvCxnSpPr/>
          <p:nvPr/>
        </p:nvCxnSpPr>
        <p:spPr>
          <a:xfrm flipH="1">
            <a:off x="3012831" y="3690298"/>
            <a:ext cx="1289538" cy="612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341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BD07511-B9C3-617D-E588-F38D50628E5D}"/>
              </a:ext>
            </a:extLst>
          </p:cNvPr>
          <p:cNvSpPr txBox="1"/>
          <p:nvPr/>
        </p:nvSpPr>
        <p:spPr>
          <a:xfrm>
            <a:off x="762000" y="1043805"/>
            <a:ext cx="78427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/>
              <a:t>难点</a:t>
            </a:r>
            <a:r>
              <a:rPr kumimoji="1" lang="zh-CN" altLang="en-US" sz="2000" dirty="0"/>
              <a:t>：</a:t>
            </a:r>
            <a:endParaRPr kumimoji="1" lang="en-US" altLang="zh-CN" sz="2000" dirty="0"/>
          </a:p>
          <a:p>
            <a:r>
              <a:rPr kumimoji="1" lang="en-US" altLang="zh-CN" sz="2000" dirty="0"/>
              <a:t>1.</a:t>
            </a:r>
            <a:r>
              <a:rPr kumimoji="1" lang="zh-CN" altLang="en-US" sz="2000" dirty="0"/>
              <a:t> 以前的</a:t>
            </a:r>
            <a:r>
              <a:rPr kumimoji="1" lang="en-US" altLang="zh-CN" sz="2000" dirty="0"/>
              <a:t>Computation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Replication</a:t>
            </a:r>
            <a:r>
              <a:rPr kumimoji="1" lang="zh-CN" altLang="en-US" sz="2000" dirty="0"/>
              <a:t>不适合</a:t>
            </a:r>
            <a:r>
              <a:rPr kumimoji="1" lang="en-US" altLang="zh-CN" sz="2000" dirty="0"/>
              <a:t>traffic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simulation</a:t>
            </a:r>
            <a:r>
              <a:rPr kumimoji="1" lang="zh-CN" altLang="en-US" sz="2000" dirty="0"/>
              <a:t>这个任务</a:t>
            </a:r>
            <a:endParaRPr kumimoji="1" lang="en-US" altLang="zh-CN" sz="2000" dirty="0"/>
          </a:p>
          <a:p>
            <a:pPr marL="742950" lvl="1" indent="-285750">
              <a:buFontTx/>
              <a:buChar char="-"/>
            </a:pPr>
            <a:r>
              <a:rPr kumimoji="1" lang="zh-CN" altLang="en-US" sz="2000" dirty="0"/>
              <a:t>以前的多智能体仿真：</a:t>
            </a:r>
            <a:endParaRPr kumimoji="1" lang="en-US" altLang="zh-CN" sz="2000" dirty="0"/>
          </a:p>
          <a:p>
            <a:pPr marL="1200150" lvl="2" indent="-285750">
              <a:buFontTx/>
              <a:buChar char="-"/>
            </a:pPr>
            <a:r>
              <a:rPr kumimoji="1" lang="zh-CN" altLang="en-US" sz="2000" dirty="0"/>
              <a:t>计算任务</a:t>
            </a:r>
            <a:r>
              <a:rPr kumimoji="1" lang="zh-CN" altLang="en-US" sz="2000" dirty="0">
                <a:solidFill>
                  <a:schemeClr val="accent1"/>
                </a:solidFill>
              </a:rPr>
              <a:t>均匀分布</a:t>
            </a:r>
            <a:r>
              <a:rPr kumimoji="1" lang="zh-CN" altLang="en-US" sz="2000" dirty="0"/>
              <a:t>在网格上</a:t>
            </a:r>
            <a:endParaRPr kumimoji="1" lang="en-US" altLang="zh-CN" sz="2000" dirty="0"/>
          </a:p>
          <a:p>
            <a:pPr marL="1200150" lvl="2" indent="-285750">
              <a:buFontTx/>
              <a:buChar char="-"/>
            </a:pPr>
            <a:r>
              <a:rPr kumimoji="1" lang="zh-CN" altLang="en-US" sz="2000" dirty="0"/>
              <a:t>图上点代表计算边代表计算的关系，</a:t>
            </a:r>
            <a:r>
              <a:rPr kumimoji="1" lang="zh-CN" altLang="en-US" sz="2000" dirty="0">
                <a:solidFill>
                  <a:schemeClr val="accent1"/>
                </a:solidFill>
              </a:rPr>
              <a:t>静态</a:t>
            </a:r>
            <a:endParaRPr kumimoji="1" lang="en-US" altLang="zh-CN" sz="2000" dirty="0">
              <a:solidFill>
                <a:schemeClr val="accent1"/>
              </a:solidFill>
            </a:endParaRPr>
          </a:p>
          <a:p>
            <a:pPr marL="742950" lvl="1" indent="-285750">
              <a:buFontTx/>
              <a:buChar char="-"/>
            </a:pPr>
            <a:r>
              <a:rPr kumimoji="1" lang="zh-CN" altLang="en-US" sz="2000" dirty="0"/>
              <a:t>现在交通仿真：</a:t>
            </a:r>
            <a:endParaRPr kumimoji="1" lang="en-US" altLang="zh-CN" sz="2000" dirty="0"/>
          </a:p>
          <a:p>
            <a:pPr marL="1200150" lvl="2" indent="-285750">
              <a:buFontTx/>
              <a:buChar char="-"/>
            </a:pPr>
            <a:r>
              <a:rPr kumimoji="1" lang="en-US" altLang="zh-CN" sz="2000" dirty="0"/>
              <a:t>agent</a:t>
            </a:r>
            <a:r>
              <a:rPr kumimoji="1" lang="zh-CN" altLang="en-US" sz="2000" dirty="0"/>
              <a:t>是计算任务，</a:t>
            </a:r>
            <a:r>
              <a:rPr kumimoji="1" lang="en-US" altLang="zh-CN" sz="2000" dirty="0"/>
              <a:t>agent</a:t>
            </a:r>
            <a:r>
              <a:rPr kumimoji="1" lang="zh-CN" altLang="en-US" sz="2000" dirty="0"/>
              <a:t>在路网这样一张图上</a:t>
            </a:r>
            <a:r>
              <a:rPr kumimoji="1" lang="zh-CN" altLang="en-US" sz="2000" dirty="0">
                <a:solidFill>
                  <a:srgbClr val="FF0000"/>
                </a:solidFill>
              </a:rPr>
              <a:t>非均匀分布</a:t>
            </a:r>
            <a:endParaRPr kumimoji="1" lang="en-US" altLang="zh-CN" sz="2000" dirty="0">
              <a:solidFill>
                <a:srgbClr val="FF0000"/>
              </a:solidFill>
            </a:endParaRPr>
          </a:p>
          <a:p>
            <a:pPr marL="1200150" lvl="2" indent="-285750">
              <a:buFontTx/>
              <a:buChar char="-"/>
            </a:pPr>
            <a:r>
              <a:rPr kumimoji="1" lang="en-US" altLang="zh-CN" sz="2000" dirty="0"/>
              <a:t>agent</a:t>
            </a:r>
            <a:r>
              <a:rPr kumimoji="1" lang="zh-CN" altLang="en-US" sz="2000" dirty="0"/>
              <a:t>不停移动且相互作用，</a:t>
            </a:r>
            <a:r>
              <a:rPr kumimoji="1" lang="zh-CN" altLang="en-US" sz="2000" dirty="0">
                <a:solidFill>
                  <a:srgbClr val="FF0000"/>
                </a:solidFill>
              </a:rPr>
              <a:t>动态</a:t>
            </a:r>
            <a:endParaRPr kumimoji="1" lang="en-US" altLang="zh-CN" sz="2000" dirty="0">
              <a:solidFill>
                <a:srgbClr val="FF0000"/>
              </a:solidFill>
            </a:endParaRPr>
          </a:p>
          <a:p>
            <a:r>
              <a:rPr kumimoji="1" lang="en-US" altLang="zh-CN" sz="2000" dirty="0"/>
              <a:t>2.</a:t>
            </a:r>
            <a:r>
              <a:rPr kumimoji="1" lang="zh-CN" altLang="en-US" sz="2000" dirty="0"/>
              <a:t> 平衡</a:t>
            </a:r>
            <a:r>
              <a:rPr kumimoji="1" lang="en-US" altLang="zh-CN" sz="2000" dirty="0"/>
              <a:t>Computation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Replication</a:t>
            </a:r>
            <a:r>
              <a:rPr kumimoji="1" lang="zh-CN" altLang="en-US" sz="2000" dirty="0"/>
              <a:t>带来的多余计算量和减少的同步开销</a:t>
            </a:r>
            <a:endParaRPr kumimoji="1" lang="en-US" altLang="zh-CN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0E530E-4ADE-FBCF-D994-88A6C0BF7CF4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改善同步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46A0E3-4507-3FAE-FDE7-DA640227AF8F}"/>
              </a:ext>
            </a:extLst>
          </p:cNvPr>
          <p:cNvSpPr txBox="1"/>
          <p:nvPr/>
        </p:nvSpPr>
        <p:spPr>
          <a:xfrm>
            <a:off x="762000" y="4089781"/>
            <a:ext cx="74558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/>
              <a:t>解决方法</a:t>
            </a:r>
            <a:r>
              <a:rPr kumimoji="1" lang="zh-CN" altLang="en-US" sz="2000" dirty="0"/>
              <a:t>：</a:t>
            </a:r>
            <a:endParaRPr kumimoji="1" lang="en-US" altLang="zh-CN" sz="2000" dirty="0"/>
          </a:p>
          <a:p>
            <a:pPr marL="342900" indent="-342900">
              <a:buAutoNum type="arabicPeriod"/>
            </a:pPr>
            <a:r>
              <a:rPr kumimoji="1" lang="zh-CN" altLang="en-US" sz="2000" dirty="0"/>
              <a:t>设计</a:t>
            </a:r>
            <a:r>
              <a:rPr kumimoji="1" lang="en-US" altLang="zh-CN" sz="2000" dirty="0"/>
              <a:t>Extended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Layer</a:t>
            </a:r>
            <a:r>
              <a:rPr kumimoji="1" lang="zh-CN" altLang="en-US" sz="2000" dirty="0"/>
              <a:t>，大小由路网和车辆行为决定</a:t>
            </a:r>
            <a:endParaRPr kumimoji="1" lang="en-US" altLang="zh-CN" sz="2000" dirty="0"/>
          </a:p>
          <a:p>
            <a:pPr marL="342900" indent="-342900">
              <a:buAutoNum type="arabicPeriod"/>
            </a:pPr>
            <a:r>
              <a:rPr kumimoji="1" lang="zh-CN" altLang="en-US" sz="2000" dirty="0"/>
              <a:t>根据路网内交通的状况来动态决定</a:t>
            </a:r>
            <a:r>
              <a:rPr kumimoji="1" lang="en-US" altLang="zh-CN" sz="2000" dirty="0"/>
              <a:t>Computation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Replication</a:t>
            </a:r>
            <a:r>
              <a:rPr kumimoji="1" lang="zh-CN" altLang="en-US" sz="2000" dirty="0"/>
              <a:t>的量</a:t>
            </a:r>
            <a:endParaRPr kumimoji="1" lang="en-US" altLang="zh-CN" sz="2000" dirty="0"/>
          </a:p>
          <a:p>
            <a:pPr marL="342900" indent="-342900">
              <a:buAutoNum type="arabicPeriod"/>
            </a:pPr>
            <a:endParaRPr kumimoji="1" lang="en-US" altLang="zh-CN" sz="2000" dirty="0"/>
          </a:p>
          <a:p>
            <a:r>
              <a:rPr kumimoji="1" lang="zh-CN" altLang="en-US" sz="2000" b="1" dirty="0"/>
              <a:t>核心</a:t>
            </a:r>
            <a:r>
              <a:rPr kumimoji="1" lang="zh-CN" altLang="en-US" sz="2000"/>
              <a:t>：解决单个</a:t>
            </a:r>
            <a:r>
              <a:rPr kumimoji="1" lang="en-US" altLang="zh-CN" sz="2000"/>
              <a:t>edgecut</a:t>
            </a:r>
            <a:r>
              <a:rPr kumimoji="1" lang="zh-CN" altLang="en-US" sz="2000" dirty="0"/>
              <a:t>上的数据依赖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024046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0E530E-4ADE-FBCF-D994-88A6C0BF7CF4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改善同步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B14FB6-36AA-529F-E935-8748C4198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65" y="3417909"/>
            <a:ext cx="6675828" cy="26967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2CCCAF0-D9E0-20F2-57CA-9F214022316F}"/>
              </a:ext>
            </a:extLst>
          </p:cNvPr>
          <p:cNvSpPr txBox="1"/>
          <p:nvPr/>
        </p:nvSpPr>
        <p:spPr>
          <a:xfrm>
            <a:off x="2929329" y="1016888"/>
            <a:ext cx="3596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过去的</a:t>
            </a:r>
            <a:r>
              <a:rPr kumimoji="1" lang="en-US" altLang="zh-CN" sz="2000" b="1" dirty="0"/>
              <a:t>Computation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Replication</a:t>
            </a:r>
            <a:endParaRPr kumimoji="1" lang="zh-CN" altLang="en-US" sz="20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B4AD61F-E47A-22EB-AA61-B1C37BC9C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13" y="1553047"/>
            <a:ext cx="3863604" cy="18988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1810BFF-2949-F70F-8CA4-B02CB7E61FA2}"/>
              </a:ext>
            </a:extLst>
          </p:cNvPr>
          <p:cNvSpPr txBox="1"/>
          <p:nvPr/>
        </p:nvSpPr>
        <p:spPr>
          <a:xfrm>
            <a:off x="4399726" y="197448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kumimoji="1" lang="zh-CN" altLang="en-US" sz="2000" dirty="0"/>
              <a:t>计算任务</a:t>
            </a:r>
            <a:r>
              <a:rPr kumimoji="1" lang="zh-CN" altLang="en-US" sz="2000" dirty="0">
                <a:solidFill>
                  <a:schemeClr val="accent1"/>
                </a:solidFill>
              </a:rPr>
              <a:t>均匀分布</a:t>
            </a:r>
            <a:r>
              <a:rPr kumimoji="1" lang="zh-CN" altLang="en-US" sz="2000" dirty="0"/>
              <a:t>在网格上</a:t>
            </a:r>
            <a:endParaRPr kumimoji="1" lang="en-US" altLang="zh-CN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650E95-CAEB-C854-47F0-D381B27EE41C}"/>
              </a:ext>
            </a:extLst>
          </p:cNvPr>
          <p:cNvSpPr txBox="1"/>
          <p:nvPr/>
        </p:nvSpPr>
        <p:spPr>
          <a:xfrm>
            <a:off x="4399726" y="2350128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kumimoji="1" lang="zh-CN" altLang="en-US" sz="2000" dirty="0"/>
              <a:t>图上点代表计算边代表计算的关系，</a:t>
            </a:r>
            <a:r>
              <a:rPr kumimoji="1" lang="zh-CN" altLang="en-US" sz="2000" dirty="0">
                <a:solidFill>
                  <a:schemeClr val="accent1"/>
                </a:solidFill>
              </a:rPr>
              <a:t>静态</a:t>
            </a:r>
            <a:endParaRPr kumimoji="1"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13" name="左箭头 12">
            <a:extLst>
              <a:ext uri="{FF2B5EF4-FFF2-40B4-BE49-F238E27FC236}">
                <a16:creationId xmlns:a16="http://schemas.microsoft.com/office/drawing/2014/main" id="{7447987B-0EF0-A0AF-8CD3-D915F9268CEA}"/>
              </a:ext>
            </a:extLst>
          </p:cNvPr>
          <p:cNvSpPr/>
          <p:nvPr/>
        </p:nvSpPr>
        <p:spPr>
          <a:xfrm>
            <a:off x="4492996" y="2086440"/>
            <a:ext cx="593766" cy="236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左箭头 13">
            <a:extLst>
              <a:ext uri="{FF2B5EF4-FFF2-40B4-BE49-F238E27FC236}">
                <a16:creationId xmlns:a16="http://schemas.microsoft.com/office/drawing/2014/main" id="{F88C14A9-CB8E-0FD2-6C2A-09FE7B2BA9A1}"/>
              </a:ext>
            </a:extLst>
          </p:cNvPr>
          <p:cNvSpPr/>
          <p:nvPr/>
        </p:nvSpPr>
        <p:spPr>
          <a:xfrm rot="16200000">
            <a:off x="5849690" y="3399387"/>
            <a:ext cx="593766" cy="236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8145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提纲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057393" y="2312043"/>
            <a:ext cx="2459885" cy="2357755"/>
            <a:chOff x="1549246" y="2295061"/>
            <a:chExt cx="2459885" cy="2357755"/>
          </a:xfrm>
        </p:grpSpPr>
        <p:grpSp>
          <p:nvGrpSpPr>
            <p:cNvPr id="26" name="组合 25"/>
            <p:cNvGrpSpPr/>
            <p:nvPr/>
          </p:nvGrpSpPr>
          <p:grpSpPr>
            <a:xfrm>
              <a:off x="1549246" y="3167389"/>
              <a:ext cx="2323652" cy="521970"/>
              <a:chOff x="1104898" y="1549242"/>
              <a:chExt cx="2323652" cy="521970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1463657" y="1549242"/>
                <a:ext cx="1964893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算法设计</a:t>
                </a:r>
              </a:p>
            </p:txBody>
          </p:sp>
          <p:grpSp>
            <p:nvGrpSpPr>
              <p:cNvPr id="28" name="Google Shape;1483;p78"/>
              <p:cNvGrpSpPr/>
              <p:nvPr/>
            </p:nvGrpSpPr>
            <p:grpSpPr>
              <a:xfrm>
                <a:off x="1104898" y="1661974"/>
                <a:ext cx="206582" cy="297757"/>
                <a:chOff x="5083925" y="2066350"/>
                <a:chExt cx="28825" cy="41550"/>
              </a:xfrm>
            </p:grpSpPr>
            <p:sp>
              <p:nvSpPr>
                <p:cNvPr id="29" name="Google Shape;1484;p78"/>
                <p:cNvSpPr/>
                <p:nvPr/>
              </p:nvSpPr>
              <p:spPr>
                <a:xfrm>
                  <a:off x="5084050" y="2066350"/>
                  <a:ext cx="28700" cy="4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662" extrusionOk="0">
                      <a:moveTo>
                        <a:pt x="52" y="1"/>
                      </a:moveTo>
                      <a:cubicBezTo>
                        <a:pt x="27" y="1"/>
                        <a:pt x="0" y="24"/>
                        <a:pt x="0" y="56"/>
                      </a:cubicBezTo>
                      <a:lnTo>
                        <a:pt x="0" y="200"/>
                      </a:lnTo>
                      <a:cubicBezTo>
                        <a:pt x="0" y="243"/>
                        <a:pt x="22" y="279"/>
                        <a:pt x="51" y="308"/>
                      </a:cubicBezTo>
                      <a:lnTo>
                        <a:pt x="700" y="791"/>
                      </a:lnTo>
                      <a:cubicBezTo>
                        <a:pt x="729" y="813"/>
                        <a:pt x="729" y="849"/>
                        <a:pt x="700" y="871"/>
                      </a:cubicBezTo>
                      <a:lnTo>
                        <a:pt x="51" y="1354"/>
                      </a:lnTo>
                      <a:cubicBezTo>
                        <a:pt x="22" y="1383"/>
                        <a:pt x="0" y="1419"/>
                        <a:pt x="0" y="1462"/>
                      </a:cubicBezTo>
                      <a:lnTo>
                        <a:pt x="0" y="1613"/>
                      </a:lnTo>
                      <a:cubicBezTo>
                        <a:pt x="0" y="1639"/>
                        <a:pt x="26" y="1661"/>
                        <a:pt x="51" y="1661"/>
                      </a:cubicBezTo>
                      <a:cubicBezTo>
                        <a:pt x="61" y="1661"/>
                        <a:pt x="71" y="1658"/>
                        <a:pt x="80" y="1649"/>
                      </a:cubicBezTo>
                      <a:lnTo>
                        <a:pt x="1111" y="878"/>
                      </a:lnTo>
                      <a:cubicBezTo>
                        <a:pt x="1147" y="856"/>
                        <a:pt x="1147" y="806"/>
                        <a:pt x="1111" y="784"/>
                      </a:cubicBezTo>
                      <a:lnTo>
                        <a:pt x="80" y="12"/>
                      </a:lnTo>
                      <a:cubicBezTo>
                        <a:pt x="72" y="4"/>
                        <a:pt x="62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0240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485;p78"/>
                <p:cNvSpPr/>
                <p:nvPr/>
              </p:nvSpPr>
              <p:spPr>
                <a:xfrm>
                  <a:off x="5083925" y="2081325"/>
                  <a:ext cx="8800" cy="1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464" extrusionOk="0">
                      <a:moveTo>
                        <a:pt x="53" y="0"/>
                      </a:moveTo>
                      <a:cubicBezTo>
                        <a:pt x="25" y="0"/>
                        <a:pt x="0" y="24"/>
                        <a:pt x="5" y="55"/>
                      </a:cubicBezTo>
                      <a:lnTo>
                        <a:pt x="5" y="416"/>
                      </a:lnTo>
                      <a:cubicBezTo>
                        <a:pt x="5" y="442"/>
                        <a:pt x="31" y="464"/>
                        <a:pt x="56" y="464"/>
                      </a:cubicBezTo>
                      <a:cubicBezTo>
                        <a:pt x="66" y="464"/>
                        <a:pt x="76" y="460"/>
                        <a:pt x="85" y="452"/>
                      </a:cubicBezTo>
                      <a:lnTo>
                        <a:pt x="323" y="279"/>
                      </a:lnTo>
                      <a:cubicBezTo>
                        <a:pt x="352" y="257"/>
                        <a:pt x="352" y="207"/>
                        <a:pt x="323" y="185"/>
                      </a:cubicBezTo>
                      <a:lnTo>
                        <a:pt x="85" y="12"/>
                      </a:lnTo>
                      <a:cubicBezTo>
                        <a:pt x="75" y="4"/>
                        <a:pt x="63" y="0"/>
                        <a:pt x="53" y="0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" name="直接连接符 4"/>
            <p:cNvCxnSpPr/>
            <p:nvPr/>
          </p:nvCxnSpPr>
          <p:spPr>
            <a:xfrm flipH="1">
              <a:off x="3998336" y="2295061"/>
              <a:ext cx="10795" cy="2357755"/>
            </a:xfrm>
            <a:prstGeom prst="line">
              <a:avLst/>
            </a:prstGeom>
            <a:ln w="19050"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4642716" y="4028665"/>
            <a:ext cx="4138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chemeClr val="tx1"/>
                </a:solidFill>
              </a:rPr>
              <a:t>怎么搜索</a:t>
            </a:r>
            <a:r>
              <a:rPr lang="en-US" altLang="zh-CN" sz="2000" dirty="0">
                <a:solidFill>
                  <a:schemeClr val="tx1"/>
                </a:solidFill>
              </a:rPr>
              <a:t>Extended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Layer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42918" y="3275568"/>
            <a:ext cx="4328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chemeClr val="tx1"/>
                </a:solidFill>
              </a:rPr>
              <a:t>Extended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Layer</a:t>
            </a:r>
            <a:r>
              <a:rPr lang="zh-CN" altLang="en-US" sz="2000" dirty="0">
                <a:solidFill>
                  <a:schemeClr val="tx1"/>
                </a:solidFill>
              </a:rPr>
              <a:t>是怎么同步的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A1E523-5FBF-B8B9-E682-FFE1CEFF010B}"/>
              </a:ext>
            </a:extLst>
          </p:cNvPr>
          <p:cNvSpPr txBox="1"/>
          <p:nvPr/>
        </p:nvSpPr>
        <p:spPr>
          <a:xfrm>
            <a:off x="4642918" y="2522471"/>
            <a:ext cx="3951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chemeClr val="tx1"/>
                </a:solidFill>
              </a:rPr>
              <a:t>以前是怎么同步的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0F927BB-F233-9A20-FDC2-55A9E3DCBA8A}"/>
              </a:ext>
            </a:extLst>
          </p:cNvPr>
          <p:cNvSpPr/>
          <p:nvPr/>
        </p:nvSpPr>
        <p:spPr>
          <a:xfrm>
            <a:off x="597798" y="3433762"/>
            <a:ext cx="852854" cy="852854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LP1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93D3FEC-8329-D684-E11F-B22ADA55B3FC}"/>
              </a:ext>
            </a:extLst>
          </p:cNvPr>
          <p:cNvSpPr/>
          <p:nvPr/>
        </p:nvSpPr>
        <p:spPr>
          <a:xfrm>
            <a:off x="533229" y="2305562"/>
            <a:ext cx="852854" cy="8528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LP2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ED96E8E-0F5F-8043-CADA-8756ECF916A8}"/>
              </a:ext>
            </a:extLst>
          </p:cNvPr>
          <p:cNvSpPr/>
          <p:nvPr/>
        </p:nvSpPr>
        <p:spPr>
          <a:xfrm>
            <a:off x="1663601" y="2826966"/>
            <a:ext cx="852854" cy="8528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LP3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DD8C428C-5EED-888D-FFD0-761F271EC6C7}"/>
              </a:ext>
            </a:extLst>
          </p:cNvPr>
          <p:cNvSpPr/>
          <p:nvPr/>
        </p:nvSpPr>
        <p:spPr>
          <a:xfrm>
            <a:off x="1029151" y="4449539"/>
            <a:ext cx="852854" cy="8528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LP4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65C49E1-F349-4D33-F159-7E8BA3723C50}"/>
              </a:ext>
            </a:extLst>
          </p:cNvPr>
          <p:cNvSpPr/>
          <p:nvPr/>
        </p:nvSpPr>
        <p:spPr>
          <a:xfrm>
            <a:off x="428281" y="1628037"/>
            <a:ext cx="2242039" cy="3902326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48C9E76-F6EF-6A81-9FD8-DC894C275212}"/>
              </a:ext>
            </a:extLst>
          </p:cNvPr>
          <p:cNvSpPr txBox="1"/>
          <p:nvPr/>
        </p:nvSpPr>
        <p:spPr>
          <a:xfrm>
            <a:off x="533229" y="1767711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68124AA0-C90D-60E9-98EA-EECFBC43B562}"/>
              </a:ext>
            </a:extLst>
          </p:cNvPr>
          <p:cNvCxnSpPr>
            <a:cxnSpLocks/>
            <a:stCxn id="26" idx="4"/>
            <a:endCxn id="20" idx="0"/>
          </p:cNvCxnSpPr>
          <p:nvPr/>
        </p:nvCxnSpPr>
        <p:spPr>
          <a:xfrm>
            <a:off x="959656" y="3158416"/>
            <a:ext cx="64569" cy="2753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9FA9E8E9-BA17-4426-09AE-BF21C0DA8510}"/>
              </a:ext>
            </a:extLst>
          </p:cNvPr>
          <p:cNvCxnSpPr>
            <a:stCxn id="29" idx="3"/>
          </p:cNvCxnSpPr>
          <p:nvPr/>
        </p:nvCxnSpPr>
        <p:spPr>
          <a:xfrm flipH="1">
            <a:off x="1421110" y="3554922"/>
            <a:ext cx="367389" cy="1666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D4A86426-8661-E0AC-4B8D-938F2F3B0D1D}"/>
              </a:ext>
            </a:extLst>
          </p:cNvPr>
          <p:cNvCxnSpPr>
            <a:stCxn id="30" idx="0"/>
            <a:endCxn id="20" idx="5"/>
          </p:cNvCxnSpPr>
          <p:nvPr/>
        </p:nvCxnSpPr>
        <p:spPr>
          <a:xfrm flipH="1" flipV="1">
            <a:off x="1325754" y="4161718"/>
            <a:ext cx="129824" cy="2878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1D2DBE3D-6705-4AE6-29AA-16F6D7015E0F}"/>
              </a:ext>
            </a:extLst>
          </p:cNvPr>
          <p:cNvSpPr/>
          <p:nvPr/>
        </p:nvSpPr>
        <p:spPr>
          <a:xfrm>
            <a:off x="3663149" y="3451804"/>
            <a:ext cx="852854" cy="852854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LP1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94EA8436-30D5-7BFC-E9B8-6EA2572DEAA8}"/>
              </a:ext>
            </a:extLst>
          </p:cNvPr>
          <p:cNvSpPr/>
          <p:nvPr/>
        </p:nvSpPr>
        <p:spPr>
          <a:xfrm>
            <a:off x="3598580" y="2323604"/>
            <a:ext cx="852854" cy="852854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LP2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D70D2D04-BFEC-6543-B516-1853DCD4E581}"/>
              </a:ext>
            </a:extLst>
          </p:cNvPr>
          <p:cNvSpPr/>
          <p:nvPr/>
        </p:nvSpPr>
        <p:spPr>
          <a:xfrm>
            <a:off x="4728952" y="2845008"/>
            <a:ext cx="852854" cy="8528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LP3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A175D0DF-1D5A-4D6E-780C-74269FBE8EC0}"/>
              </a:ext>
            </a:extLst>
          </p:cNvPr>
          <p:cNvSpPr/>
          <p:nvPr/>
        </p:nvSpPr>
        <p:spPr>
          <a:xfrm>
            <a:off x="4094502" y="4467581"/>
            <a:ext cx="852854" cy="8528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LP4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4C20E69-1717-C6F4-8623-5970BBF8CE24}"/>
              </a:ext>
            </a:extLst>
          </p:cNvPr>
          <p:cNvSpPr/>
          <p:nvPr/>
        </p:nvSpPr>
        <p:spPr>
          <a:xfrm>
            <a:off x="3493632" y="1646078"/>
            <a:ext cx="2242039" cy="3902327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683F226-D4C8-984B-1237-DD5729862115}"/>
              </a:ext>
            </a:extLst>
          </p:cNvPr>
          <p:cNvSpPr txBox="1"/>
          <p:nvPr/>
        </p:nvSpPr>
        <p:spPr>
          <a:xfrm>
            <a:off x="3598580" y="1785753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70BF1C16-1AA4-5161-9184-057631971E7D}"/>
              </a:ext>
            </a:extLst>
          </p:cNvPr>
          <p:cNvCxnSpPr>
            <a:cxnSpLocks/>
            <a:stCxn id="49" idx="4"/>
            <a:endCxn id="48" idx="0"/>
          </p:cNvCxnSpPr>
          <p:nvPr/>
        </p:nvCxnSpPr>
        <p:spPr>
          <a:xfrm>
            <a:off x="4025007" y="3176458"/>
            <a:ext cx="64569" cy="2753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>
            <a:extLst>
              <a:ext uri="{FF2B5EF4-FFF2-40B4-BE49-F238E27FC236}">
                <a16:creationId xmlns:a16="http://schemas.microsoft.com/office/drawing/2014/main" id="{4C43B52F-D29B-8414-75EF-87D71CC8E396}"/>
              </a:ext>
            </a:extLst>
          </p:cNvPr>
          <p:cNvCxnSpPr>
            <a:stCxn id="50" idx="3"/>
          </p:cNvCxnSpPr>
          <p:nvPr/>
        </p:nvCxnSpPr>
        <p:spPr>
          <a:xfrm flipH="1">
            <a:off x="4486461" y="3572964"/>
            <a:ext cx="367389" cy="1666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9CDE146-A2D7-FEF8-4D77-BBC8C6D5C3DC}"/>
              </a:ext>
            </a:extLst>
          </p:cNvPr>
          <p:cNvCxnSpPr>
            <a:stCxn id="51" idx="0"/>
            <a:endCxn id="48" idx="5"/>
          </p:cNvCxnSpPr>
          <p:nvPr/>
        </p:nvCxnSpPr>
        <p:spPr>
          <a:xfrm flipH="1" flipV="1">
            <a:off x="4391105" y="4179760"/>
            <a:ext cx="129824" cy="2878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>
            <a:extLst>
              <a:ext uri="{FF2B5EF4-FFF2-40B4-BE49-F238E27FC236}">
                <a16:creationId xmlns:a16="http://schemas.microsoft.com/office/drawing/2014/main" id="{F917AC20-F9FD-F39D-D6C3-43C5C4816DE7}"/>
              </a:ext>
            </a:extLst>
          </p:cNvPr>
          <p:cNvSpPr/>
          <p:nvPr/>
        </p:nvSpPr>
        <p:spPr>
          <a:xfrm>
            <a:off x="6771387" y="3451804"/>
            <a:ext cx="852854" cy="852854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LP1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B105B833-D14F-1928-41CC-1F8D331F8042}"/>
              </a:ext>
            </a:extLst>
          </p:cNvPr>
          <p:cNvSpPr/>
          <p:nvPr/>
        </p:nvSpPr>
        <p:spPr>
          <a:xfrm>
            <a:off x="6706818" y="2323604"/>
            <a:ext cx="852854" cy="8528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LP2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CF9F1E09-BEE8-C228-DA22-F31A32AA4CA6}"/>
              </a:ext>
            </a:extLst>
          </p:cNvPr>
          <p:cNvSpPr/>
          <p:nvPr/>
        </p:nvSpPr>
        <p:spPr>
          <a:xfrm>
            <a:off x="7837190" y="2845008"/>
            <a:ext cx="852854" cy="8528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LP3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E5B15909-0EB8-CC28-FB28-3AACB84FB176}"/>
              </a:ext>
            </a:extLst>
          </p:cNvPr>
          <p:cNvSpPr/>
          <p:nvPr/>
        </p:nvSpPr>
        <p:spPr>
          <a:xfrm>
            <a:off x="7202740" y="4467581"/>
            <a:ext cx="852854" cy="852854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LP4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CD20A93-DBA9-0093-D835-39F59A52D829}"/>
              </a:ext>
            </a:extLst>
          </p:cNvPr>
          <p:cNvSpPr/>
          <p:nvPr/>
        </p:nvSpPr>
        <p:spPr>
          <a:xfrm>
            <a:off x="6601870" y="1646078"/>
            <a:ext cx="2242039" cy="3902327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C25EFC6-C4F9-41D6-97BB-F160BDDE7878}"/>
              </a:ext>
            </a:extLst>
          </p:cNvPr>
          <p:cNvSpPr txBox="1"/>
          <p:nvPr/>
        </p:nvSpPr>
        <p:spPr>
          <a:xfrm>
            <a:off x="6706818" y="1785753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692843A0-37F9-43A2-AA42-A5D008DEB615}"/>
              </a:ext>
            </a:extLst>
          </p:cNvPr>
          <p:cNvCxnSpPr>
            <a:cxnSpLocks/>
            <a:stCxn id="58" idx="4"/>
            <a:endCxn id="57" idx="0"/>
          </p:cNvCxnSpPr>
          <p:nvPr/>
        </p:nvCxnSpPr>
        <p:spPr>
          <a:xfrm>
            <a:off x="7133245" y="3176458"/>
            <a:ext cx="64569" cy="2753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7853BF69-9F09-4C32-25A9-3B0DF3C976B7}"/>
              </a:ext>
            </a:extLst>
          </p:cNvPr>
          <p:cNvCxnSpPr>
            <a:stCxn id="59" idx="3"/>
          </p:cNvCxnSpPr>
          <p:nvPr/>
        </p:nvCxnSpPr>
        <p:spPr>
          <a:xfrm flipH="1">
            <a:off x="7594699" y="3572964"/>
            <a:ext cx="367389" cy="1666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44832F6E-1480-CA1A-0ED6-C5B6A7FE86DC}"/>
              </a:ext>
            </a:extLst>
          </p:cNvPr>
          <p:cNvCxnSpPr>
            <a:stCxn id="60" idx="0"/>
            <a:endCxn id="57" idx="5"/>
          </p:cNvCxnSpPr>
          <p:nvPr/>
        </p:nvCxnSpPr>
        <p:spPr>
          <a:xfrm flipH="1" flipV="1">
            <a:off x="7499343" y="4179760"/>
            <a:ext cx="129824" cy="2878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34D915C9-68E8-F6FF-0FA3-470C68FF6446}"/>
                  </a:ext>
                </a:extLst>
              </p:cNvPr>
              <p:cNvSpPr txBox="1"/>
              <p:nvPr/>
            </p:nvSpPr>
            <p:spPr>
              <a:xfrm>
                <a:off x="515758" y="5799014"/>
                <a:ext cx="1739900" cy="28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kumimoji="1" lang="en-US" altLang="zh-CN" dirty="0"/>
                  <a:t>={LP2,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LP3,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LP4}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34D915C9-68E8-F6FF-0FA3-470C68FF6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58" y="5799014"/>
                <a:ext cx="1739900" cy="281872"/>
              </a:xfrm>
              <a:prstGeom prst="rect">
                <a:avLst/>
              </a:prstGeom>
              <a:blipFill>
                <a:blip r:embed="rId3"/>
                <a:stretch>
                  <a:fillRect l="-4348" t="-25000" r="-7246" b="-45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0E797472-0962-1D1D-AF40-EFF71A486151}"/>
                  </a:ext>
                </a:extLst>
              </p:cNvPr>
              <p:cNvSpPr txBox="1"/>
              <p:nvPr/>
            </p:nvSpPr>
            <p:spPr>
              <a:xfrm>
                <a:off x="3981485" y="5807135"/>
                <a:ext cx="1290931" cy="279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kumimoji="1" lang="en-US" altLang="zh-CN" dirty="0"/>
                  <a:t>={LP3,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LP4}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0E797472-0962-1D1D-AF40-EFF71A486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485" y="5807135"/>
                <a:ext cx="1290931" cy="279628"/>
              </a:xfrm>
              <a:prstGeom prst="rect">
                <a:avLst/>
              </a:prstGeom>
              <a:blipFill>
                <a:blip r:embed="rId4"/>
                <a:stretch>
                  <a:fillRect l="-5825" t="-26087" r="-9709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253ED47F-56C3-5121-5F76-DC7E37025DCB}"/>
                  </a:ext>
                </a:extLst>
              </p:cNvPr>
              <p:cNvSpPr txBox="1"/>
              <p:nvPr/>
            </p:nvSpPr>
            <p:spPr>
              <a:xfrm>
                <a:off x="7077423" y="5793450"/>
                <a:ext cx="1290931" cy="279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kumimoji="1" lang="en-US" altLang="zh-CN" dirty="0"/>
                  <a:t>={LP2,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LP3}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253ED47F-56C3-5121-5F76-DC7E37025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423" y="5793450"/>
                <a:ext cx="1290931" cy="279628"/>
              </a:xfrm>
              <a:prstGeom prst="rect">
                <a:avLst/>
              </a:prstGeom>
              <a:blipFill>
                <a:blip r:embed="rId5"/>
                <a:stretch>
                  <a:fillRect l="-5825" t="-26087" r="-9709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AC13F880-8A29-F739-125B-347EA926F6A7}"/>
              </a:ext>
            </a:extLst>
          </p:cNvPr>
          <p:cNvCxnSpPr>
            <a:stCxn id="29" idx="6"/>
            <a:endCxn id="50" idx="2"/>
          </p:cNvCxnSpPr>
          <p:nvPr/>
        </p:nvCxnSpPr>
        <p:spPr>
          <a:xfrm>
            <a:off x="2516455" y="3253393"/>
            <a:ext cx="2212497" cy="18042"/>
          </a:xfrm>
          <a:prstGeom prst="straightConnector1">
            <a:avLst/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09848746-BE03-5B39-5CFE-E90EA75127D7}"/>
              </a:ext>
            </a:extLst>
          </p:cNvPr>
          <p:cNvCxnSpPr>
            <a:stCxn id="50" idx="6"/>
            <a:endCxn id="59" idx="2"/>
          </p:cNvCxnSpPr>
          <p:nvPr/>
        </p:nvCxnSpPr>
        <p:spPr>
          <a:xfrm>
            <a:off x="5581806" y="3271435"/>
            <a:ext cx="2255384" cy="0"/>
          </a:xfrm>
          <a:prstGeom prst="straightConnector1">
            <a:avLst/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C8658F43-EBB9-6A46-5076-BEFBF0306412}"/>
              </a:ext>
            </a:extLst>
          </p:cNvPr>
          <p:cNvCxnSpPr>
            <a:stCxn id="30" idx="6"/>
            <a:endCxn id="51" idx="2"/>
          </p:cNvCxnSpPr>
          <p:nvPr/>
        </p:nvCxnSpPr>
        <p:spPr>
          <a:xfrm>
            <a:off x="1882005" y="4875966"/>
            <a:ext cx="2212497" cy="18042"/>
          </a:xfrm>
          <a:prstGeom prst="straightConnector1">
            <a:avLst/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肘形连接符 102">
            <a:extLst>
              <a:ext uri="{FF2B5EF4-FFF2-40B4-BE49-F238E27FC236}">
                <a16:creationId xmlns:a16="http://schemas.microsoft.com/office/drawing/2014/main" id="{652D43F4-F3E4-07CE-D787-5546477F20D6}"/>
              </a:ext>
            </a:extLst>
          </p:cNvPr>
          <p:cNvCxnSpPr>
            <a:stCxn id="26" idx="6"/>
          </p:cNvCxnSpPr>
          <p:nvPr/>
        </p:nvCxnSpPr>
        <p:spPr>
          <a:xfrm flipV="1">
            <a:off x="1386083" y="1391575"/>
            <a:ext cx="3467767" cy="1340414"/>
          </a:xfrm>
          <a:prstGeom prst="bentConnector3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肘形连接符 104">
            <a:extLst>
              <a:ext uri="{FF2B5EF4-FFF2-40B4-BE49-F238E27FC236}">
                <a16:creationId xmlns:a16="http://schemas.microsoft.com/office/drawing/2014/main" id="{180ADC51-0C0D-7C06-C23C-32445535CEFB}"/>
              </a:ext>
            </a:extLst>
          </p:cNvPr>
          <p:cNvCxnSpPr>
            <a:cxnSpLocks/>
          </p:cNvCxnSpPr>
          <p:nvPr/>
        </p:nvCxnSpPr>
        <p:spPr>
          <a:xfrm>
            <a:off x="4853850" y="1389079"/>
            <a:ext cx="1852968" cy="1348998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D069672-0626-4A5A-5D1F-BD9050F94ED9}"/>
              </a:ext>
            </a:extLst>
          </p:cNvPr>
          <p:cNvSpPr txBox="1"/>
          <p:nvPr/>
        </p:nvSpPr>
        <p:spPr>
          <a:xfrm>
            <a:off x="468385" y="212882"/>
            <a:ext cx="8317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" altLang="zh-CN" sz="24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Mutual Appointment Synchronization Protocol</a:t>
            </a:r>
            <a:endParaRPr lang="zh-CN" altLang="en-US" sz="24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CCAE3A-0BEF-CFFF-0A8C-8C664F7D2468}"/>
              </a:ext>
            </a:extLst>
          </p:cNvPr>
          <p:cNvSpPr txBox="1"/>
          <p:nvPr/>
        </p:nvSpPr>
        <p:spPr>
          <a:xfrm>
            <a:off x="1892792" y="923391"/>
            <a:ext cx="5554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每两个相邻</a:t>
            </a:r>
            <a:r>
              <a:rPr kumimoji="1" lang="en-US" altLang="zh-CN" sz="2000" b="1" dirty="0"/>
              <a:t>LP</a:t>
            </a:r>
            <a:r>
              <a:rPr kumimoji="1" lang="zh-CN" altLang="en-US" sz="2000" b="1" dirty="0"/>
              <a:t>会独立地约定下一次什么时候同步</a:t>
            </a:r>
          </a:p>
        </p:txBody>
      </p:sp>
    </p:spTree>
    <p:extLst>
      <p:ext uri="{BB962C8B-B14F-4D97-AF65-F5344CB8AC3E}">
        <p14:creationId xmlns:p14="http://schemas.microsoft.com/office/powerpoint/2010/main" val="1106367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68385" y="212882"/>
            <a:ext cx="8317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" altLang="zh-CN" sz="24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Mutual Appointment Synchronization Protocol</a:t>
            </a:r>
            <a:endParaRPr lang="zh-CN" altLang="en-US" sz="24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51B4D3-3411-CB7C-3220-ED76888FD723}"/>
              </a:ext>
            </a:extLst>
          </p:cNvPr>
          <p:cNvSpPr/>
          <p:nvPr/>
        </p:nvSpPr>
        <p:spPr>
          <a:xfrm>
            <a:off x="1166725" y="1933852"/>
            <a:ext cx="6640838" cy="641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9853FBC-DB57-C288-BD25-8D337B760EE0}"/>
              </a:ext>
            </a:extLst>
          </p:cNvPr>
          <p:cNvCxnSpPr>
            <a:cxnSpLocks/>
          </p:cNvCxnSpPr>
          <p:nvPr/>
        </p:nvCxnSpPr>
        <p:spPr>
          <a:xfrm>
            <a:off x="4466491" y="1340371"/>
            <a:ext cx="0" cy="2572205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>
            <a:extLst>
              <a:ext uri="{FF2B5EF4-FFF2-40B4-BE49-F238E27FC236}">
                <a16:creationId xmlns:a16="http://schemas.microsoft.com/office/drawing/2014/main" id="{7E569756-7F63-DC20-6C0A-6FF24303A38E}"/>
              </a:ext>
            </a:extLst>
          </p:cNvPr>
          <p:cNvSpPr/>
          <p:nvPr/>
        </p:nvSpPr>
        <p:spPr>
          <a:xfrm>
            <a:off x="3344676" y="2181211"/>
            <a:ext cx="685800" cy="211016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BDB20FC-A7E7-CBA5-C1FD-D51675DF268E}"/>
              </a:ext>
            </a:extLst>
          </p:cNvPr>
          <p:cNvCxnSpPr/>
          <p:nvPr/>
        </p:nvCxnSpPr>
        <p:spPr>
          <a:xfrm>
            <a:off x="3881803" y="2053723"/>
            <a:ext cx="116937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C1DE9E9A-11A3-956E-F996-7E9B55916CA7}"/>
              </a:ext>
            </a:extLst>
          </p:cNvPr>
          <p:cNvSpPr/>
          <p:nvPr/>
        </p:nvSpPr>
        <p:spPr>
          <a:xfrm>
            <a:off x="4789545" y="2173595"/>
            <a:ext cx="685800" cy="211016"/>
          </a:xfrm>
          <a:prstGeom prst="roundRect">
            <a:avLst/>
          </a:prstGeom>
          <a:noFill/>
          <a:ln w="15875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C948F1C-5136-BF9F-3C34-ED5A77AA797E}"/>
              </a:ext>
            </a:extLst>
          </p:cNvPr>
          <p:cNvSpPr/>
          <p:nvPr/>
        </p:nvSpPr>
        <p:spPr>
          <a:xfrm>
            <a:off x="1166725" y="2946142"/>
            <a:ext cx="6640838" cy="641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8EE3326-63EB-5201-4E52-629956871AD1}"/>
              </a:ext>
            </a:extLst>
          </p:cNvPr>
          <p:cNvCxnSpPr/>
          <p:nvPr/>
        </p:nvCxnSpPr>
        <p:spPr>
          <a:xfrm>
            <a:off x="3881803" y="3066013"/>
            <a:ext cx="116937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D097ECB2-5DB5-8618-3584-C393A38424C1}"/>
              </a:ext>
            </a:extLst>
          </p:cNvPr>
          <p:cNvSpPr/>
          <p:nvPr/>
        </p:nvSpPr>
        <p:spPr>
          <a:xfrm>
            <a:off x="4789545" y="3185885"/>
            <a:ext cx="685800" cy="211016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2278275-31BC-4FA2-E037-0AF1806E0ED7}"/>
              </a:ext>
            </a:extLst>
          </p:cNvPr>
          <p:cNvSpPr txBox="1"/>
          <p:nvPr/>
        </p:nvSpPr>
        <p:spPr>
          <a:xfrm>
            <a:off x="494367" y="210205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LP1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A13739B-8441-F226-13C9-7A92E6AD0463}"/>
              </a:ext>
            </a:extLst>
          </p:cNvPr>
          <p:cNvSpPr txBox="1"/>
          <p:nvPr/>
        </p:nvSpPr>
        <p:spPr>
          <a:xfrm>
            <a:off x="471664" y="310672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LP2</a:t>
            </a:r>
            <a:endParaRPr kumimoji="1" lang="zh-CN" altLang="en-US" dirty="0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6EB344F-573F-2DB2-6BAC-9947A51C7FB3}"/>
              </a:ext>
            </a:extLst>
          </p:cNvPr>
          <p:cNvCxnSpPr/>
          <p:nvPr/>
        </p:nvCxnSpPr>
        <p:spPr>
          <a:xfrm flipV="1">
            <a:off x="5389685" y="1640485"/>
            <a:ext cx="589084" cy="461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81485B0-82EA-46CD-939A-A7A0AF5CF9CF}"/>
              </a:ext>
            </a:extLst>
          </p:cNvPr>
          <p:cNvSpPr txBox="1"/>
          <p:nvPr/>
        </p:nvSpPr>
        <p:spPr>
          <a:xfrm>
            <a:off x="5978769" y="1313967"/>
            <a:ext cx="128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proxy</a:t>
            </a:r>
            <a:r>
              <a:rPr kumimoji="1" lang="zh-CN" altLang="en-US" dirty="0"/>
              <a:t> </a:t>
            </a:r>
            <a:r>
              <a:rPr kumimoji="1" lang="en-US" altLang="zh-CN" dirty="0"/>
              <a:t>agent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293F5D3-373D-86B9-42F6-BA2DC4402E74}"/>
              </a:ext>
            </a:extLst>
          </p:cNvPr>
          <p:cNvSpPr/>
          <p:nvPr/>
        </p:nvSpPr>
        <p:spPr>
          <a:xfrm>
            <a:off x="1166725" y="4168997"/>
            <a:ext cx="6640838" cy="641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8F7F7139-4A81-30BD-CFFD-6ED3C48893FC}"/>
              </a:ext>
            </a:extLst>
          </p:cNvPr>
          <p:cNvCxnSpPr>
            <a:cxnSpLocks/>
          </p:cNvCxnSpPr>
          <p:nvPr/>
        </p:nvCxnSpPr>
        <p:spPr>
          <a:xfrm>
            <a:off x="4466491" y="3912577"/>
            <a:ext cx="0" cy="2345768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127528F0-C5DF-BDB8-8660-58B88CADF758}"/>
              </a:ext>
            </a:extLst>
          </p:cNvPr>
          <p:cNvSpPr/>
          <p:nvPr/>
        </p:nvSpPr>
        <p:spPr>
          <a:xfrm>
            <a:off x="4285119" y="4408740"/>
            <a:ext cx="685800" cy="211016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0C2FF117-5C99-15DF-BDC1-A139222DEFEF}"/>
              </a:ext>
            </a:extLst>
          </p:cNvPr>
          <p:cNvCxnSpPr/>
          <p:nvPr/>
        </p:nvCxnSpPr>
        <p:spPr>
          <a:xfrm>
            <a:off x="3881803" y="4288868"/>
            <a:ext cx="116937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9CCA84F7-9F8B-3C7D-70EF-3E1FB51A5524}"/>
              </a:ext>
            </a:extLst>
          </p:cNvPr>
          <p:cNvSpPr/>
          <p:nvPr/>
        </p:nvSpPr>
        <p:spPr>
          <a:xfrm>
            <a:off x="1166725" y="5181287"/>
            <a:ext cx="6640838" cy="641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C44A1DBA-E233-D444-7A25-3497957BDFB3}"/>
              </a:ext>
            </a:extLst>
          </p:cNvPr>
          <p:cNvSpPr/>
          <p:nvPr/>
        </p:nvSpPr>
        <p:spPr>
          <a:xfrm>
            <a:off x="4285119" y="5456634"/>
            <a:ext cx="685800" cy="211016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39834C1E-99C9-83E0-1537-0CEC6C89612B}"/>
              </a:ext>
            </a:extLst>
          </p:cNvPr>
          <p:cNvCxnSpPr/>
          <p:nvPr/>
        </p:nvCxnSpPr>
        <p:spPr>
          <a:xfrm>
            <a:off x="3881803" y="5301158"/>
            <a:ext cx="116937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43E8814C-A5DA-A3C4-32C4-BF8FFD3A0171}"/>
              </a:ext>
            </a:extLst>
          </p:cNvPr>
          <p:cNvSpPr txBox="1"/>
          <p:nvPr/>
        </p:nvSpPr>
        <p:spPr>
          <a:xfrm>
            <a:off x="494367" y="433719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LP1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AE9CE35-FC72-0F6F-8668-4498A60F095B}"/>
              </a:ext>
            </a:extLst>
          </p:cNvPr>
          <p:cNvSpPr txBox="1"/>
          <p:nvPr/>
        </p:nvSpPr>
        <p:spPr>
          <a:xfrm>
            <a:off x="471664" y="534187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LP2</a:t>
            </a:r>
            <a:endParaRPr kumimoji="1" lang="zh-CN" altLang="en-US" dirty="0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03892AA8-91C6-FCEF-D9F8-A54F195894AF}"/>
              </a:ext>
            </a:extLst>
          </p:cNvPr>
          <p:cNvCxnSpPr/>
          <p:nvPr/>
        </p:nvCxnSpPr>
        <p:spPr>
          <a:xfrm flipV="1">
            <a:off x="5978769" y="2360279"/>
            <a:ext cx="0" cy="906782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C600F6DE-F59B-4DB6-55E9-11998A6C9A02}"/>
              </a:ext>
            </a:extLst>
          </p:cNvPr>
          <p:cNvSpPr txBox="1"/>
          <p:nvPr/>
        </p:nvSpPr>
        <p:spPr>
          <a:xfrm>
            <a:off x="5969744" y="260498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send</a:t>
            </a:r>
            <a:endParaRPr kumimoji="1"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5F05F74D-74C9-EF4A-B18D-C1113F338E82}"/>
              </a:ext>
            </a:extLst>
          </p:cNvPr>
          <p:cNvCxnSpPr>
            <a:cxnSpLocks/>
          </p:cNvCxnSpPr>
          <p:nvPr/>
        </p:nvCxnSpPr>
        <p:spPr>
          <a:xfrm>
            <a:off x="5389685" y="4521864"/>
            <a:ext cx="0" cy="1040278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20609DE5-93F9-3227-F71E-181E234F60ED}"/>
              </a:ext>
            </a:extLst>
          </p:cNvPr>
          <p:cNvSpPr txBox="1"/>
          <p:nvPr/>
        </p:nvSpPr>
        <p:spPr>
          <a:xfrm>
            <a:off x="5411437" y="481083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send</a:t>
            </a:r>
            <a:endParaRPr kumimoji="1"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0826AF94-129C-8FFD-6792-C6A962F69057}"/>
              </a:ext>
            </a:extLst>
          </p:cNvPr>
          <p:cNvCxnSpPr>
            <a:cxnSpLocks/>
          </p:cNvCxnSpPr>
          <p:nvPr/>
        </p:nvCxnSpPr>
        <p:spPr>
          <a:xfrm>
            <a:off x="4202723" y="4408740"/>
            <a:ext cx="848456" cy="21101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20CC48E-86B4-65FA-5C4D-35C0291CF3EC}"/>
              </a:ext>
            </a:extLst>
          </p:cNvPr>
          <p:cNvSpPr txBox="1"/>
          <p:nvPr/>
        </p:nvSpPr>
        <p:spPr>
          <a:xfrm>
            <a:off x="838359" y="915268"/>
            <a:ext cx="3499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LP</a:t>
            </a:r>
            <a:r>
              <a:rPr kumimoji="1" lang="zh-CN" altLang="en-US" sz="2000" b="1" dirty="0"/>
              <a:t>间的数据依赖</a:t>
            </a:r>
            <a:endParaRPr kumimoji="1" lang="en-US" altLang="zh-CN" sz="2000" b="1" dirty="0"/>
          </a:p>
          <a:p>
            <a:r>
              <a:rPr kumimoji="1" lang="zh-CN" altLang="en-US" sz="2000" b="1" dirty="0"/>
              <a:t>以</a:t>
            </a:r>
            <a:r>
              <a:rPr kumimoji="1" lang="en-US" altLang="zh-CN" sz="2000" b="1" dirty="0"/>
              <a:t>LP1</a:t>
            </a:r>
            <a:r>
              <a:rPr kumimoji="1" lang="zh-CN" altLang="en-US" sz="2000" b="1" dirty="0"/>
              <a:t>和</a:t>
            </a:r>
            <a:r>
              <a:rPr kumimoji="1" lang="en-US" altLang="zh-CN" sz="2000" b="1" dirty="0"/>
              <a:t>LP2</a:t>
            </a:r>
            <a:r>
              <a:rPr kumimoji="1" lang="zh-CN" altLang="en-US" sz="2000" b="1" dirty="0"/>
              <a:t>间的某一条路为例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A26C25-00DC-8782-01E9-2B7E516FAECD}"/>
              </a:ext>
            </a:extLst>
          </p:cNvPr>
          <p:cNvSpPr txBox="1"/>
          <p:nvPr/>
        </p:nvSpPr>
        <p:spPr>
          <a:xfrm>
            <a:off x="7990540" y="257569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读依赖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9BE0FE5-5A39-845E-61AF-1BCE01E5044A}"/>
              </a:ext>
            </a:extLst>
          </p:cNvPr>
          <p:cNvSpPr txBox="1"/>
          <p:nvPr/>
        </p:nvSpPr>
        <p:spPr>
          <a:xfrm>
            <a:off x="7952068" y="476290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写依赖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2128594" y="1936877"/>
            <a:ext cx="4880196" cy="2984245"/>
            <a:chOff x="2128594" y="1936877"/>
            <a:chExt cx="4880196" cy="2984245"/>
          </a:xfrm>
        </p:grpSpPr>
        <p:grpSp>
          <p:nvGrpSpPr>
            <p:cNvPr id="64" name="组合 63"/>
            <p:cNvGrpSpPr/>
            <p:nvPr/>
          </p:nvGrpSpPr>
          <p:grpSpPr>
            <a:xfrm>
              <a:off x="2128594" y="1936877"/>
              <a:ext cx="4880195" cy="461665"/>
              <a:chOff x="2318742" y="2198492"/>
              <a:chExt cx="4880195" cy="461665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2692422" y="2198492"/>
                <a:ext cx="4132835" cy="461665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问题背景</a:t>
                </a:r>
                <a:endPara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endParaRPr>
              </a:p>
            </p:txBody>
          </p:sp>
          <p:grpSp>
            <p:nvGrpSpPr>
              <p:cNvPr id="54" name="Google Shape;863;p65"/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55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" name="Google Shape;863;p65"/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62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" name="组合 64"/>
            <p:cNvGrpSpPr/>
            <p:nvPr/>
          </p:nvGrpSpPr>
          <p:grpSpPr>
            <a:xfrm>
              <a:off x="2128595" y="3198167"/>
              <a:ext cx="4880195" cy="461665"/>
              <a:chOff x="2318742" y="2198492"/>
              <a:chExt cx="4880195" cy="461665"/>
            </a:xfrm>
          </p:grpSpPr>
          <p:sp>
            <p:nvSpPr>
              <p:cNvPr id="66" name="文本框 65"/>
              <p:cNvSpPr txBox="1"/>
              <p:nvPr/>
            </p:nvSpPr>
            <p:spPr>
              <a:xfrm>
                <a:off x="2692418" y="2198492"/>
                <a:ext cx="4132835" cy="538474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lvl="0" algn="ctr">
                  <a:defRPr sz="24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defRPr>
                </a:lvl1pPr>
              </a:lstStyle>
              <a:p>
                <a:r>
                  <a:rPr lang="zh-CN" altLang="en-US" dirty="0"/>
                  <a:t>算法设计</a:t>
                </a:r>
              </a:p>
            </p:txBody>
          </p:sp>
          <p:grpSp>
            <p:nvGrpSpPr>
              <p:cNvPr id="67" name="Google Shape;863;p65"/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71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" name="Google Shape;863;p65"/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69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2128595" y="4459457"/>
              <a:ext cx="4880195" cy="461665"/>
              <a:chOff x="2318742" y="2198492"/>
              <a:chExt cx="4880195" cy="461665"/>
            </a:xfrm>
          </p:grpSpPr>
          <p:sp>
            <p:nvSpPr>
              <p:cNvPr id="75" name="文本框 74"/>
              <p:cNvSpPr txBox="1"/>
              <p:nvPr/>
            </p:nvSpPr>
            <p:spPr>
              <a:xfrm>
                <a:off x="2692417" y="2198492"/>
                <a:ext cx="4132835" cy="461665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lvl="0" algn="ctr">
                  <a:defRPr sz="24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defRPr>
                </a:lvl1pPr>
              </a:lstStyle>
              <a:p>
                <a:r>
                  <a:rPr lang="zh-CN" altLang="en-US" dirty="0"/>
                  <a:t>实验分析</a:t>
                </a:r>
                <a:endParaRPr lang="en-US" altLang="zh-CN" dirty="0"/>
              </a:p>
            </p:txBody>
          </p:sp>
          <p:grpSp>
            <p:nvGrpSpPr>
              <p:cNvPr id="76" name="Google Shape;863;p65"/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80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" name="Google Shape;863;p65"/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78" name="Google Shape;864;p65"/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865;p65"/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8" name="文本框 27"/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提纲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8FE443D-7725-47BA-38A9-2F11CDB59B95}"/>
              </a:ext>
            </a:extLst>
          </p:cNvPr>
          <p:cNvSpPr/>
          <p:nvPr/>
        </p:nvSpPr>
        <p:spPr>
          <a:xfrm>
            <a:off x="4757477" y="3846059"/>
            <a:ext cx="1652013" cy="641839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17C20E-AA6B-E687-3C6F-6F993E9B263C}"/>
              </a:ext>
            </a:extLst>
          </p:cNvPr>
          <p:cNvSpPr/>
          <p:nvPr/>
        </p:nvSpPr>
        <p:spPr>
          <a:xfrm>
            <a:off x="4755324" y="2827729"/>
            <a:ext cx="1652013" cy="641839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6DC654-1E76-D87A-885A-B00A726D34AD}"/>
              </a:ext>
            </a:extLst>
          </p:cNvPr>
          <p:cNvSpPr/>
          <p:nvPr/>
        </p:nvSpPr>
        <p:spPr>
          <a:xfrm>
            <a:off x="3469163" y="3834167"/>
            <a:ext cx="1279289" cy="641839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D49307-C288-4584-B486-7AC1431AA482}"/>
              </a:ext>
            </a:extLst>
          </p:cNvPr>
          <p:cNvSpPr/>
          <p:nvPr/>
        </p:nvSpPr>
        <p:spPr>
          <a:xfrm>
            <a:off x="3464170" y="2821877"/>
            <a:ext cx="1279289" cy="641839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51B4D3-3411-CB7C-3220-ED76888FD723}"/>
              </a:ext>
            </a:extLst>
          </p:cNvPr>
          <p:cNvSpPr/>
          <p:nvPr/>
        </p:nvSpPr>
        <p:spPr>
          <a:xfrm>
            <a:off x="1443697" y="2821877"/>
            <a:ext cx="6640838" cy="641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9853FBC-DB57-C288-BD25-8D337B760EE0}"/>
              </a:ext>
            </a:extLst>
          </p:cNvPr>
          <p:cNvCxnSpPr>
            <a:cxnSpLocks/>
          </p:cNvCxnSpPr>
          <p:nvPr/>
        </p:nvCxnSpPr>
        <p:spPr>
          <a:xfrm>
            <a:off x="4743463" y="2228396"/>
            <a:ext cx="0" cy="2572205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>
            <a:extLst>
              <a:ext uri="{FF2B5EF4-FFF2-40B4-BE49-F238E27FC236}">
                <a16:creationId xmlns:a16="http://schemas.microsoft.com/office/drawing/2014/main" id="{7E569756-7F63-DC20-6C0A-6FF24303A38E}"/>
              </a:ext>
            </a:extLst>
          </p:cNvPr>
          <p:cNvSpPr/>
          <p:nvPr/>
        </p:nvSpPr>
        <p:spPr>
          <a:xfrm>
            <a:off x="3621648" y="3069236"/>
            <a:ext cx="685800" cy="211016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BDB20FC-A7E7-CBA5-C1FD-D51675DF268E}"/>
              </a:ext>
            </a:extLst>
          </p:cNvPr>
          <p:cNvCxnSpPr/>
          <p:nvPr/>
        </p:nvCxnSpPr>
        <p:spPr>
          <a:xfrm>
            <a:off x="4158775" y="2941748"/>
            <a:ext cx="116937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C1DE9E9A-11A3-956E-F996-7E9B55916CA7}"/>
              </a:ext>
            </a:extLst>
          </p:cNvPr>
          <p:cNvSpPr/>
          <p:nvPr/>
        </p:nvSpPr>
        <p:spPr>
          <a:xfrm>
            <a:off x="5066517" y="3061620"/>
            <a:ext cx="685800" cy="211016"/>
          </a:xfrm>
          <a:prstGeom prst="roundRect">
            <a:avLst/>
          </a:prstGeom>
          <a:noFill/>
          <a:ln w="15875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C948F1C-5136-BF9F-3C34-ED5A77AA797E}"/>
              </a:ext>
            </a:extLst>
          </p:cNvPr>
          <p:cNvSpPr/>
          <p:nvPr/>
        </p:nvSpPr>
        <p:spPr>
          <a:xfrm>
            <a:off x="1443697" y="3834167"/>
            <a:ext cx="6640838" cy="641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8EE3326-63EB-5201-4E52-629956871AD1}"/>
              </a:ext>
            </a:extLst>
          </p:cNvPr>
          <p:cNvCxnSpPr/>
          <p:nvPr/>
        </p:nvCxnSpPr>
        <p:spPr>
          <a:xfrm>
            <a:off x="4158775" y="3954038"/>
            <a:ext cx="116937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D097ECB2-5DB5-8618-3584-C393A38424C1}"/>
              </a:ext>
            </a:extLst>
          </p:cNvPr>
          <p:cNvSpPr/>
          <p:nvPr/>
        </p:nvSpPr>
        <p:spPr>
          <a:xfrm>
            <a:off x="5066517" y="4073910"/>
            <a:ext cx="685800" cy="211016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2278275-31BC-4FA2-E037-0AF1806E0ED7}"/>
              </a:ext>
            </a:extLst>
          </p:cNvPr>
          <p:cNvSpPr txBox="1"/>
          <p:nvPr/>
        </p:nvSpPr>
        <p:spPr>
          <a:xfrm>
            <a:off x="771339" y="29900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LP1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A13739B-8441-F226-13C9-7A92E6AD0463}"/>
              </a:ext>
            </a:extLst>
          </p:cNvPr>
          <p:cNvSpPr txBox="1"/>
          <p:nvPr/>
        </p:nvSpPr>
        <p:spPr>
          <a:xfrm>
            <a:off x="748636" y="399475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LP2</a:t>
            </a:r>
            <a:endParaRPr kumimoji="1" lang="zh-CN" altLang="en-US" dirty="0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6EB344F-573F-2DB2-6BAC-9947A51C7FB3}"/>
              </a:ext>
            </a:extLst>
          </p:cNvPr>
          <p:cNvCxnSpPr/>
          <p:nvPr/>
        </p:nvCxnSpPr>
        <p:spPr>
          <a:xfrm flipV="1">
            <a:off x="5666657" y="2528510"/>
            <a:ext cx="589084" cy="461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81485B0-82EA-46CD-939A-A7A0AF5CF9CF}"/>
              </a:ext>
            </a:extLst>
          </p:cNvPr>
          <p:cNvSpPr txBox="1"/>
          <p:nvPr/>
        </p:nvSpPr>
        <p:spPr>
          <a:xfrm>
            <a:off x="5328152" y="1869151"/>
            <a:ext cx="3385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proxy</a:t>
            </a:r>
            <a:r>
              <a:rPr kumimoji="1" lang="zh-CN" altLang="en-US" dirty="0"/>
              <a:t> </a:t>
            </a:r>
            <a:r>
              <a:rPr kumimoji="1" lang="en-US" altLang="zh-CN" dirty="0"/>
              <a:t>agent</a:t>
            </a:r>
          </a:p>
          <a:p>
            <a:r>
              <a:rPr kumimoji="1" lang="en-US" altLang="zh-CN" dirty="0"/>
              <a:t>(only</a:t>
            </a:r>
            <a:r>
              <a:rPr kumimoji="1" lang="zh-CN" altLang="en-US" dirty="0"/>
              <a:t> </a:t>
            </a:r>
            <a:r>
              <a:rPr lang="zh-CN" altLang="en-US" dirty="0"/>
              <a:t>agent-based state variables </a:t>
            </a:r>
            <a:r>
              <a:rPr kumimoji="1" lang="en-US" altLang="zh-CN" dirty="0"/>
              <a:t>)</a:t>
            </a:r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03892AA8-91C6-FCEF-D9F8-A54F195894AF}"/>
              </a:ext>
            </a:extLst>
          </p:cNvPr>
          <p:cNvCxnSpPr/>
          <p:nvPr/>
        </p:nvCxnSpPr>
        <p:spPr>
          <a:xfrm flipV="1">
            <a:off x="6255741" y="3248304"/>
            <a:ext cx="0" cy="906782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C600F6DE-F59B-4DB6-55E9-11998A6C9A02}"/>
              </a:ext>
            </a:extLst>
          </p:cNvPr>
          <p:cNvSpPr txBox="1"/>
          <p:nvPr/>
        </p:nvSpPr>
        <p:spPr>
          <a:xfrm>
            <a:off x="6246716" y="349300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send</a:t>
            </a:r>
            <a:endParaRPr kumimoji="1"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89CF9B1E-8C02-EFE1-7EBF-3A8D7188EE0D}"/>
              </a:ext>
            </a:extLst>
          </p:cNvPr>
          <p:cNvSpPr/>
          <p:nvPr/>
        </p:nvSpPr>
        <p:spPr>
          <a:xfrm rot="16200000">
            <a:off x="4000901" y="4281453"/>
            <a:ext cx="223406" cy="1261701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E87669A5-2854-CB27-87F4-F00CC2588C8A}"/>
              </a:ext>
            </a:extLst>
          </p:cNvPr>
          <p:cNvSpPr/>
          <p:nvPr/>
        </p:nvSpPr>
        <p:spPr>
          <a:xfrm rot="16200000">
            <a:off x="5474690" y="4094456"/>
            <a:ext cx="223406" cy="1659477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1291568-5321-2322-FECB-5994BF96C378}"/>
              </a:ext>
            </a:extLst>
          </p:cNvPr>
          <p:cNvSpPr txBox="1"/>
          <p:nvPr/>
        </p:nvSpPr>
        <p:spPr>
          <a:xfrm>
            <a:off x="3832834" y="5137086"/>
            <a:ext cx="1164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Sensing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Range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27E688-1CD7-38CB-1493-812EAD763483}"/>
              </a:ext>
            </a:extLst>
          </p:cNvPr>
          <p:cNvSpPr txBox="1"/>
          <p:nvPr/>
        </p:nvSpPr>
        <p:spPr>
          <a:xfrm>
            <a:off x="5242898" y="5151621"/>
            <a:ext cx="1164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Front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Sensing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Range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489AA0D-7A81-8EBD-1AC6-DCDDA0B2002E}"/>
              </a:ext>
            </a:extLst>
          </p:cNvPr>
          <p:cNvSpPr txBox="1"/>
          <p:nvPr/>
        </p:nvSpPr>
        <p:spPr>
          <a:xfrm>
            <a:off x="2583379" y="1089723"/>
            <a:ext cx="59959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agent-based state variables </a:t>
            </a:r>
            <a:r>
              <a:rPr lang="en-US" altLang="zh-CN" sz="2000" dirty="0"/>
              <a:t>(self</a:t>
            </a:r>
            <a:r>
              <a:rPr lang="zh-CN" altLang="en-US" sz="2000" dirty="0"/>
              <a:t> </a:t>
            </a:r>
            <a:r>
              <a:rPr lang="en-US" altLang="zh-CN" sz="2000" dirty="0"/>
              <a:t>+</a:t>
            </a:r>
            <a:r>
              <a:rPr lang="zh-CN" altLang="en-US" sz="2000" dirty="0"/>
              <a:t> </a:t>
            </a:r>
            <a:r>
              <a:rPr lang="en-US" altLang="zh-CN" sz="2000" dirty="0"/>
              <a:t>observation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others)</a:t>
            </a:r>
          </a:p>
          <a:p>
            <a:r>
              <a:rPr lang="en-US" altLang="zh-CN" sz="2000" dirty="0"/>
              <a:t>+</a:t>
            </a:r>
            <a:r>
              <a:rPr lang="zh-CN" altLang="en-US" sz="2000" dirty="0"/>
              <a:t> component-based state variables </a:t>
            </a:r>
            <a:r>
              <a:rPr lang="en-US" altLang="zh-CN" sz="2000" dirty="0"/>
              <a:t>(self)</a:t>
            </a:r>
            <a:endParaRPr lang="zh-CN" altLang="en-US" sz="20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02F8290-FD91-127B-B3B9-7E6BF33393A5}"/>
              </a:ext>
            </a:extLst>
          </p:cNvPr>
          <p:cNvSpPr txBox="1"/>
          <p:nvPr/>
        </p:nvSpPr>
        <p:spPr>
          <a:xfrm>
            <a:off x="468385" y="212882"/>
            <a:ext cx="8317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" altLang="zh-CN" sz="24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Mutual Appointment Synchronization Protocol</a:t>
            </a:r>
            <a:endParaRPr lang="zh-CN" altLang="en-US" sz="24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8072C98-AD30-9B69-1DF9-80BCDEDAB6E6}"/>
              </a:ext>
            </a:extLst>
          </p:cNvPr>
          <p:cNvSpPr txBox="1"/>
          <p:nvPr/>
        </p:nvSpPr>
        <p:spPr>
          <a:xfrm>
            <a:off x="159371" y="1243611"/>
            <a:ext cx="2568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计算一个</a:t>
            </a:r>
            <a:r>
              <a:rPr kumimoji="1" lang="en-US" altLang="zh-CN" sz="2000" dirty="0"/>
              <a:t>agent</a:t>
            </a:r>
            <a:r>
              <a:rPr kumimoji="1" lang="zh-CN" altLang="en-US" sz="2000" dirty="0"/>
              <a:t>需要：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8946CEF-741A-4549-1532-B26AD0E7B571}"/>
              </a:ext>
            </a:extLst>
          </p:cNvPr>
          <p:cNvSpPr txBox="1"/>
          <p:nvPr/>
        </p:nvSpPr>
        <p:spPr>
          <a:xfrm>
            <a:off x="1148358" y="5244808"/>
            <a:ext cx="215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Buffer</a:t>
            </a:r>
            <a:r>
              <a:rPr kumimoji="1" lang="zh-CN" altLang="en-US" sz="2000" dirty="0"/>
              <a:t>长度取决于车辆感知的范围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052435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Extended</a:t>
            </a: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Layer</a:t>
            </a:r>
            <a:endParaRPr lang="zh-CN" altLang="en-US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51B4D3-3411-CB7C-3220-ED76888FD723}"/>
              </a:ext>
            </a:extLst>
          </p:cNvPr>
          <p:cNvSpPr/>
          <p:nvPr/>
        </p:nvSpPr>
        <p:spPr>
          <a:xfrm>
            <a:off x="1438236" y="4312545"/>
            <a:ext cx="6640838" cy="641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9853FBC-DB57-C288-BD25-8D337B760EE0}"/>
              </a:ext>
            </a:extLst>
          </p:cNvPr>
          <p:cNvCxnSpPr>
            <a:cxnSpLocks/>
          </p:cNvCxnSpPr>
          <p:nvPr/>
        </p:nvCxnSpPr>
        <p:spPr>
          <a:xfrm>
            <a:off x="4738002" y="3719064"/>
            <a:ext cx="0" cy="2682829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BDB20FC-A7E7-CBA5-C1FD-D51675DF268E}"/>
              </a:ext>
            </a:extLst>
          </p:cNvPr>
          <p:cNvCxnSpPr/>
          <p:nvPr/>
        </p:nvCxnSpPr>
        <p:spPr>
          <a:xfrm>
            <a:off x="4153314" y="4432416"/>
            <a:ext cx="116937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FC948F1C-5136-BF9F-3C34-ED5A77AA797E}"/>
              </a:ext>
            </a:extLst>
          </p:cNvPr>
          <p:cNvSpPr/>
          <p:nvPr/>
        </p:nvSpPr>
        <p:spPr>
          <a:xfrm>
            <a:off x="1438236" y="5324835"/>
            <a:ext cx="6640838" cy="641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8EE3326-63EB-5201-4E52-629956871AD1}"/>
              </a:ext>
            </a:extLst>
          </p:cNvPr>
          <p:cNvCxnSpPr/>
          <p:nvPr/>
        </p:nvCxnSpPr>
        <p:spPr>
          <a:xfrm>
            <a:off x="4153314" y="5444706"/>
            <a:ext cx="116937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C2278275-31BC-4FA2-E037-0AF1806E0ED7}"/>
              </a:ext>
            </a:extLst>
          </p:cNvPr>
          <p:cNvSpPr txBox="1"/>
          <p:nvPr/>
        </p:nvSpPr>
        <p:spPr>
          <a:xfrm>
            <a:off x="738792" y="448074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LP1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A13739B-8441-F226-13C9-7A92E6AD0463}"/>
              </a:ext>
            </a:extLst>
          </p:cNvPr>
          <p:cNvSpPr txBox="1"/>
          <p:nvPr/>
        </p:nvSpPr>
        <p:spPr>
          <a:xfrm>
            <a:off x="714753" y="550934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LP2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B52DE7-00A8-74B2-FFEC-AE9182D0761C}"/>
              </a:ext>
            </a:extLst>
          </p:cNvPr>
          <p:cNvSpPr/>
          <p:nvPr/>
        </p:nvSpPr>
        <p:spPr>
          <a:xfrm>
            <a:off x="4738003" y="4312545"/>
            <a:ext cx="738956" cy="641839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EEB5B5-CA78-577A-1747-B618884B2AE9}"/>
              </a:ext>
            </a:extLst>
          </p:cNvPr>
          <p:cNvSpPr/>
          <p:nvPr/>
        </p:nvSpPr>
        <p:spPr>
          <a:xfrm>
            <a:off x="5476958" y="4312545"/>
            <a:ext cx="738956" cy="641839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Buffer</a:t>
            </a:r>
            <a:endParaRPr kumimoji="1" lang="zh-CN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0221DE-0C7C-557C-9B77-865A13DA9A81}"/>
              </a:ext>
            </a:extLst>
          </p:cNvPr>
          <p:cNvSpPr/>
          <p:nvPr/>
        </p:nvSpPr>
        <p:spPr>
          <a:xfrm>
            <a:off x="3260090" y="5320656"/>
            <a:ext cx="738956" cy="641839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Buffer</a:t>
            </a:r>
            <a:endParaRPr kumimoji="1" lang="zh-CN" altLang="en-US" sz="16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7E2C4C7-74CB-E205-7C16-489949FFA1C0}"/>
              </a:ext>
            </a:extLst>
          </p:cNvPr>
          <p:cNvSpPr/>
          <p:nvPr/>
        </p:nvSpPr>
        <p:spPr>
          <a:xfrm>
            <a:off x="3999046" y="5320656"/>
            <a:ext cx="738956" cy="641839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B271B08-B8F6-0EE3-DE13-F3F64894F521}"/>
              </a:ext>
            </a:extLst>
          </p:cNvPr>
          <p:cNvSpPr/>
          <p:nvPr/>
        </p:nvSpPr>
        <p:spPr>
          <a:xfrm>
            <a:off x="4749857" y="1895522"/>
            <a:ext cx="727094" cy="641839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Buffer</a:t>
            </a:r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6BE633B-2C8C-EC74-080F-EF3F018DDECD}"/>
              </a:ext>
            </a:extLst>
          </p:cNvPr>
          <p:cNvSpPr/>
          <p:nvPr/>
        </p:nvSpPr>
        <p:spPr>
          <a:xfrm>
            <a:off x="4036532" y="2901960"/>
            <a:ext cx="706452" cy="641839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Buffer</a:t>
            </a:r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0F133C5-54F5-E01B-0597-477A647FAB4C}"/>
              </a:ext>
            </a:extLst>
          </p:cNvPr>
          <p:cNvSpPr/>
          <p:nvPr/>
        </p:nvSpPr>
        <p:spPr>
          <a:xfrm>
            <a:off x="1438229" y="1889670"/>
            <a:ext cx="6640838" cy="641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02477900-E122-D9B6-B088-9E107117AB15}"/>
              </a:ext>
            </a:extLst>
          </p:cNvPr>
          <p:cNvCxnSpPr>
            <a:cxnSpLocks/>
          </p:cNvCxnSpPr>
          <p:nvPr/>
        </p:nvCxnSpPr>
        <p:spPr>
          <a:xfrm>
            <a:off x="4737995" y="1296189"/>
            <a:ext cx="0" cy="2572205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E9CBDDAF-0F57-DBF7-DCC0-DF24652F0074}"/>
              </a:ext>
            </a:extLst>
          </p:cNvPr>
          <p:cNvCxnSpPr/>
          <p:nvPr/>
        </p:nvCxnSpPr>
        <p:spPr>
          <a:xfrm>
            <a:off x="4153307" y="2009541"/>
            <a:ext cx="116937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7CDAF582-F68E-FF16-34F8-F48953C25D7E}"/>
              </a:ext>
            </a:extLst>
          </p:cNvPr>
          <p:cNvSpPr/>
          <p:nvPr/>
        </p:nvSpPr>
        <p:spPr>
          <a:xfrm>
            <a:off x="1438229" y="2901960"/>
            <a:ext cx="6640838" cy="641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9731F67A-DC8A-D158-FDC7-54420498BAC0}"/>
              </a:ext>
            </a:extLst>
          </p:cNvPr>
          <p:cNvCxnSpPr/>
          <p:nvPr/>
        </p:nvCxnSpPr>
        <p:spPr>
          <a:xfrm>
            <a:off x="4153307" y="3021831"/>
            <a:ext cx="116937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68D2DCE5-8BC8-A663-12C8-917844EE78C2}"/>
              </a:ext>
            </a:extLst>
          </p:cNvPr>
          <p:cNvSpPr txBox="1"/>
          <p:nvPr/>
        </p:nvSpPr>
        <p:spPr>
          <a:xfrm>
            <a:off x="743167" y="205787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LP1</a:t>
            </a:r>
            <a:endParaRPr kumimoji="1"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F0F8C3E-FB46-CF4A-4036-9AD59A91A342}"/>
              </a:ext>
            </a:extLst>
          </p:cNvPr>
          <p:cNvSpPr txBox="1"/>
          <p:nvPr/>
        </p:nvSpPr>
        <p:spPr>
          <a:xfrm>
            <a:off x="743168" y="306254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LP2</a:t>
            </a:r>
            <a:endParaRPr kumimoji="1" lang="zh-CN" altLang="en-US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EB1123A-CCA7-C796-A78A-BED74E9F1417}"/>
              </a:ext>
            </a:extLst>
          </p:cNvPr>
          <p:cNvSpPr/>
          <p:nvPr/>
        </p:nvSpPr>
        <p:spPr>
          <a:xfrm>
            <a:off x="1433851" y="1596303"/>
            <a:ext cx="3304139" cy="111222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B7030C0-7C75-573F-E699-8EE0F4BDBD57}"/>
              </a:ext>
            </a:extLst>
          </p:cNvPr>
          <p:cNvSpPr/>
          <p:nvPr/>
        </p:nvSpPr>
        <p:spPr>
          <a:xfrm>
            <a:off x="4741814" y="2707572"/>
            <a:ext cx="3337254" cy="111222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6EC925C-D365-0453-6F7A-6FDEFDAF366F}"/>
              </a:ext>
            </a:extLst>
          </p:cNvPr>
          <p:cNvSpPr/>
          <p:nvPr/>
        </p:nvSpPr>
        <p:spPr>
          <a:xfrm>
            <a:off x="1441178" y="3999350"/>
            <a:ext cx="4035773" cy="111222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E05E922-5E22-071B-0B1A-F4BD2B99DD3E}"/>
              </a:ext>
            </a:extLst>
          </p:cNvPr>
          <p:cNvSpPr/>
          <p:nvPr/>
        </p:nvSpPr>
        <p:spPr>
          <a:xfrm>
            <a:off x="3999045" y="5111579"/>
            <a:ext cx="4080029" cy="111222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0C730254-9370-FAC1-3265-DE30934CD426}"/>
              </a:ext>
            </a:extLst>
          </p:cNvPr>
          <p:cNvSpPr/>
          <p:nvPr/>
        </p:nvSpPr>
        <p:spPr>
          <a:xfrm>
            <a:off x="4760570" y="1597847"/>
            <a:ext cx="716382" cy="1112229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0E44418-00FB-D251-E575-C65985B3C0D5}"/>
              </a:ext>
            </a:extLst>
          </p:cNvPr>
          <p:cNvSpPr/>
          <p:nvPr/>
        </p:nvSpPr>
        <p:spPr>
          <a:xfrm>
            <a:off x="4036532" y="2715780"/>
            <a:ext cx="685788" cy="1112229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CB1BA57-BB70-AB34-B233-180840724CB4}"/>
              </a:ext>
            </a:extLst>
          </p:cNvPr>
          <p:cNvSpPr/>
          <p:nvPr/>
        </p:nvSpPr>
        <p:spPr>
          <a:xfrm>
            <a:off x="5485743" y="3993658"/>
            <a:ext cx="738955" cy="1112229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FB57E25-91E7-715E-33C2-6CA205CE37FB}"/>
              </a:ext>
            </a:extLst>
          </p:cNvPr>
          <p:cNvSpPr/>
          <p:nvPr/>
        </p:nvSpPr>
        <p:spPr>
          <a:xfrm>
            <a:off x="3244305" y="5127259"/>
            <a:ext cx="738955" cy="1096549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9C15CE25-4D64-131F-9877-4430A16CEAE8}"/>
              </a:ext>
            </a:extLst>
          </p:cNvPr>
          <p:cNvSpPr txBox="1"/>
          <p:nvPr/>
        </p:nvSpPr>
        <p:spPr>
          <a:xfrm>
            <a:off x="520990" y="1095290"/>
            <a:ext cx="644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old</a:t>
            </a:r>
            <a:endParaRPr kumimoji="1" lang="zh-CN" altLang="en-US" sz="2800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8C6CF37C-A379-4D18-44AD-15FB686435C6}"/>
              </a:ext>
            </a:extLst>
          </p:cNvPr>
          <p:cNvSpPr txBox="1"/>
          <p:nvPr/>
        </p:nvSpPr>
        <p:spPr>
          <a:xfrm>
            <a:off x="520990" y="3500810"/>
            <a:ext cx="806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new</a:t>
            </a:r>
            <a:endParaRPr kumimoji="1"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86B0C7-6CAD-3865-54E5-B2FF54AF7CF0}"/>
              </a:ext>
            </a:extLst>
          </p:cNvPr>
          <p:cNvSpPr txBox="1"/>
          <p:nvPr/>
        </p:nvSpPr>
        <p:spPr>
          <a:xfrm>
            <a:off x="1431006" y="80760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红色：数据完整，可用于结算</a:t>
            </a:r>
            <a:endParaRPr kumimoji="1"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F7260F-4562-A203-D9F9-CCB38F4D918D}"/>
              </a:ext>
            </a:extLst>
          </p:cNvPr>
          <p:cNvSpPr txBox="1"/>
          <p:nvPr/>
        </p:nvSpPr>
        <p:spPr>
          <a:xfrm>
            <a:off x="5435527" y="818056"/>
            <a:ext cx="3091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6"/>
                </a:solidFill>
              </a:rPr>
              <a:t>绿色：只有</a:t>
            </a:r>
            <a:r>
              <a:rPr kumimoji="1" lang="en-US" altLang="zh-CN" b="1" dirty="0">
                <a:solidFill>
                  <a:schemeClr val="accent6"/>
                </a:solidFill>
              </a:rPr>
              <a:t>agent-based</a:t>
            </a:r>
            <a:r>
              <a:rPr kumimoji="1" lang="zh-CN" altLang="en-US" b="1" dirty="0">
                <a:solidFill>
                  <a:schemeClr val="accent6"/>
                </a:solidFill>
              </a:rPr>
              <a:t> </a:t>
            </a:r>
            <a:r>
              <a:rPr kumimoji="1" lang="en-US" altLang="zh-CN" b="1" dirty="0">
                <a:solidFill>
                  <a:schemeClr val="accent6"/>
                </a:solidFill>
              </a:rPr>
              <a:t>state</a:t>
            </a:r>
          </a:p>
          <a:p>
            <a:r>
              <a:rPr kumimoji="1" lang="en-US" altLang="zh-CN" b="1" dirty="0">
                <a:solidFill>
                  <a:schemeClr val="accent6"/>
                </a:solidFill>
              </a:rPr>
              <a:t>variables</a:t>
            </a:r>
            <a:r>
              <a:rPr kumimoji="1" lang="zh-CN" altLang="en-US" b="1" dirty="0">
                <a:solidFill>
                  <a:schemeClr val="accent6"/>
                </a:solidFill>
              </a:rPr>
              <a:t>，仅当做</a:t>
            </a:r>
            <a:r>
              <a:rPr kumimoji="1" lang="en-US" altLang="zh-CN" b="1" dirty="0">
                <a:solidFill>
                  <a:schemeClr val="accent6"/>
                </a:solidFill>
              </a:rPr>
              <a:t>proxy</a:t>
            </a:r>
            <a:r>
              <a:rPr kumimoji="1" lang="zh-CN" altLang="en-US" b="1" dirty="0">
                <a:solidFill>
                  <a:schemeClr val="accent6"/>
                </a:solidFill>
              </a:rPr>
              <a:t> </a:t>
            </a:r>
            <a:r>
              <a:rPr kumimoji="1" lang="en-US" altLang="zh-CN" b="1" dirty="0">
                <a:solidFill>
                  <a:schemeClr val="accent6"/>
                </a:solidFill>
              </a:rPr>
              <a:t>agent</a:t>
            </a:r>
            <a:endParaRPr kumimoji="1" lang="zh-CN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259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51B4D3-3411-CB7C-3220-ED76888FD723}"/>
              </a:ext>
            </a:extLst>
          </p:cNvPr>
          <p:cNvSpPr/>
          <p:nvPr/>
        </p:nvSpPr>
        <p:spPr>
          <a:xfrm>
            <a:off x="1882560" y="1697941"/>
            <a:ext cx="6640838" cy="641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9853FBC-DB57-C288-BD25-8D337B760EE0}"/>
              </a:ext>
            </a:extLst>
          </p:cNvPr>
          <p:cNvCxnSpPr>
            <a:cxnSpLocks/>
          </p:cNvCxnSpPr>
          <p:nvPr/>
        </p:nvCxnSpPr>
        <p:spPr>
          <a:xfrm>
            <a:off x="5182326" y="1104460"/>
            <a:ext cx="0" cy="2682829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BDB20FC-A7E7-CBA5-C1FD-D51675DF268E}"/>
              </a:ext>
            </a:extLst>
          </p:cNvPr>
          <p:cNvCxnSpPr/>
          <p:nvPr/>
        </p:nvCxnSpPr>
        <p:spPr>
          <a:xfrm>
            <a:off x="4597638" y="1817812"/>
            <a:ext cx="116937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FC948F1C-5136-BF9F-3C34-ED5A77AA797E}"/>
              </a:ext>
            </a:extLst>
          </p:cNvPr>
          <p:cNvSpPr/>
          <p:nvPr/>
        </p:nvSpPr>
        <p:spPr>
          <a:xfrm>
            <a:off x="1882560" y="2710231"/>
            <a:ext cx="6640838" cy="641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8EE3326-63EB-5201-4E52-629956871AD1}"/>
              </a:ext>
            </a:extLst>
          </p:cNvPr>
          <p:cNvCxnSpPr/>
          <p:nvPr/>
        </p:nvCxnSpPr>
        <p:spPr>
          <a:xfrm>
            <a:off x="4597638" y="2830102"/>
            <a:ext cx="116937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C2278275-31BC-4FA2-E037-0AF1806E0ED7}"/>
              </a:ext>
            </a:extLst>
          </p:cNvPr>
          <p:cNvSpPr txBox="1"/>
          <p:nvPr/>
        </p:nvSpPr>
        <p:spPr>
          <a:xfrm>
            <a:off x="1210201" y="184565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LP1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A13739B-8441-F226-13C9-7A92E6AD0463}"/>
              </a:ext>
            </a:extLst>
          </p:cNvPr>
          <p:cNvSpPr txBox="1"/>
          <p:nvPr/>
        </p:nvSpPr>
        <p:spPr>
          <a:xfrm>
            <a:off x="1200889" y="285778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LP2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B52DE7-00A8-74B2-FFEC-AE9182D0761C}"/>
              </a:ext>
            </a:extLst>
          </p:cNvPr>
          <p:cNvSpPr/>
          <p:nvPr/>
        </p:nvSpPr>
        <p:spPr>
          <a:xfrm>
            <a:off x="5182327" y="1697941"/>
            <a:ext cx="738956" cy="641839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EEB5B5-CA78-577A-1747-B618884B2AE9}"/>
              </a:ext>
            </a:extLst>
          </p:cNvPr>
          <p:cNvSpPr/>
          <p:nvPr/>
        </p:nvSpPr>
        <p:spPr>
          <a:xfrm>
            <a:off x="5921282" y="1697941"/>
            <a:ext cx="738956" cy="641839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Buffer</a:t>
            </a:r>
            <a:endParaRPr kumimoji="1" lang="zh-CN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0221DE-0C7C-557C-9B77-865A13DA9A81}"/>
              </a:ext>
            </a:extLst>
          </p:cNvPr>
          <p:cNvSpPr/>
          <p:nvPr/>
        </p:nvSpPr>
        <p:spPr>
          <a:xfrm>
            <a:off x="3704414" y="2706052"/>
            <a:ext cx="738956" cy="641839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Buffer</a:t>
            </a:r>
            <a:endParaRPr kumimoji="1" lang="zh-CN" altLang="en-US" sz="16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7E2C4C7-74CB-E205-7C16-489949FFA1C0}"/>
              </a:ext>
            </a:extLst>
          </p:cNvPr>
          <p:cNvSpPr/>
          <p:nvPr/>
        </p:nvSpPr>
        <p:spPr>
          <a:xfrm>
            <a:off x="4443370" y="2706052"/>
            <a:ext cx="738956" cy="641839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6EC925C-D365-0453-6F7A-6FDEFDAF366F}"/>
              </a:ext>
            </a:extLst>
          </p:cNvPr>
          <p:cNvSpPr/>
          <p:nvPr/>
        </p:nvSpPr>
        <p:spPr>
          <a:xfrm>
            <a:off x="1885502" y="1384746"/>
            <a:ext cx="4035773" cy="111222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E05E922-5E22-071B-0B1A-F4BD2B99DD3E}"/>
              </a:ext>
            </a:extLst>
          </p:cNvPr>
          <p:cNvSpPr/>
          <p:nvPr/>
        </p:nvSpPr>
        <p:spPr>
          <a:xfrm>
            <a:off x="4443369" y="2496975"/>
            <a:ext cx="4080029" cy="111222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CB1BA57-BB70-AB34-B233-180840724CB4}"/>
              </a:ext>
            </a:extLst>
          </p:cNvPr>
          <p:cNvSpPr/>
          <p:nvPr/>
        </p:nvSpPr>
        <p:spPr>
          <a:xfrm>
            <a:off x="5930067" y="1379054"/>
            <a:ext cx="738955" cy="1112229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FB57E25-91E7-715E-33C2-6CA205CE37FB}"/>
              </a:ext>
            </a:extLst>
          </p:cNvPr>
          <p:cNvSpPr/>
          <p:nvPr/>
        </p:nvSpPr>
        <p:spPr>
          <a:xfrm>
            <a:off x="3688629" y="2512655"/>
            <a:ext cx="738955" cy="1096549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478228B-5AB8-EC2C-AFEA-62396EF04482}"/>
              </a:ext>
            </a:extLst>
          </p:cNvPr>
          <p:cNvSpPr/>
          <p:nvPr/>
        </p:nvSpPr>
        <p:spPr>
          <a:xfrm>
            <a:off x="1882560" y="4264334"/>
            <a:ext cx="6640838" cy="641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00F836CB-F4F9-3805-949A-2CB9271E6E69}"/>
              </a:ext>
            </a:extLst>
          </p:cNvPr>
          <p:cNvCxnSpPr>
            <a:cxnSpLocks/>
          </p:cNvCxnSpPr>
          <p:nvPr/>
        </p:nvCxnSpPr>
        <p:spPr>
          <a:xfrm>
            <a:off x="5182326" y="3670853"/>
            <a:ext cx="0" cy="2682829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F25CD943-423B-CCE0-1A53-FF97A03D7D56}"/>
              </a:ext>
            </a:extLst>
          </p:cNvPr>
          <p:cNvCxnSpPr/>
          <p:nvPr/>
        </p:nvCxnSpPr>
        <p:spPr>
          <a:xfrm>
            <a:off x="4597638" y="4384205"/>
            <a:ext cx="116937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D46DB169-F168-8A30-34EE-42338E166F56}"/>
              </a:ext>
            </a:extLst>
          </p:cNvPr>
          <p:cNvSpPr/>
          <p:nvPr/>
        </p:nvSpPr>
        <p:spPr>
          <a:xfrm>
            <a:off x="1882560" y="5276624"/>
            <a:ext cx="6640838" cy="641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CB3A524-F528-2EBE-5D21-617E76E0A5A0}"/>
              </a:ext>
            </a:extLst>
          </p:cNvPr>
          <p:cNvCxnSpPr/>
          <p:nvPr/>
        </p:nvCxnSpPr>
        <p:spPr>
          <a:xfrm>
            <a:off x="4597638" y="5396495"/>
            <a:ext cx="116937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DCB0A83-945E-0F49-7C7F-13874A7AF38C}"/>
              </a:ext>
            </a:extLst>
          </p:cNvPr>
          <p:cNvSpPr txBox="1"/>
          <p:nvPr/>
        </p:nvSpPr>
        <p:spPr>
          <a:xfrm>
            <a:off x="1210202" y="443253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LP1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096858-305C-76DA-609E-E29DB7E1B550}"/>
              </a:ext>
            </a:extLst>
          </p:cNvPr>
          <p:cNvSpPr txBox="1"/>
          <p:nvPr/>
        </p:nvSpPr>
        <p:spPr>
          <a:xfrm>
            <a:off x="1187499" y="543720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LP2</a:t>
            </a:r>
            <a:endParaRPr kumimoji="1"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17B2159-CE88-50B8-1C1F-7989DF2BF682}"/>
              </a:ext>
            </a:extLst>
          </p:cNvPr>
          <p:cNvSpPr/>
          <p:nvPr/>
        </p:nvSpPr>
        <p:spPr>
          <a:xfrm>
            <a:off x="5182327" y="4264334"/>
            <a:ext cx="738956" cy="641839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600" dirty="0">
                <a:solidFill>
                  <a:schemeClr val="tx1"/>
                </a:solidFill>
              </a:rPr>
              <a:t>new</a:t>
            </a:r>
          </a:p>
          <a:p>
            <a:pPr algn="ctr"/>
            <a:r>
              <a:rPr kumimoji="1" lang="en" altLang="zh-CN" sz="1600" dirty="0">
                <a:solidFill>
                  <a:schemeClr val="tx1"/>
                </a:solidFill>
              </a:rPr>
              <a:t>Buffer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0AF30CD-57E7-2B1B-B684-A90024C8A304}"/>
              </a:ext>
            </a:extLst>
          </p:cNvPr>
          <p:cNvSpPr/>
          <p:nvPr/>
        </p:nvSpPr>
        <p:spPr>
          <a:xfrm>
            <a:off x="5921282" y="4264334"/>
            <a:ext cx="738956" cy="641839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Buffer</a:t>
            </a:r>
            <a:endParaRPr kumimoji="1" lang="zh-CN" altLang="en-US" sz="16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574695C-AA72-9DEE-70C1-E8E138C00D1E}"/>
              </a:ext>
            </a:extLst>
          </p:cNvPr>
          <p:cNvSpPr/>
          <p:nvPr/>
        </p:nvSpPr>
        <p:spPr>
          <a:xfrm>
            <a:off x="3704414" y="5272445"/>
            <a:ext cx="738956" cy="641839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Buffer</a:t>
            </a:r>
            <a:endParaRPr kumimoji="1" lang="zh-CN" altLang="en-US" sz="16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9688273-0B2E-49B3-7A38-271D5DD45F67}"/>
              </a:ext>
            </a:extLst>
          </p:cNvPr>
          <p:cNvSpPr/>
          <p:nvPr/>
        </p:nvSpPr>
        <p:spPr>
          <a:xfrm>
            <a:off x="4443370" y="5272445"/>
            <a:ext cx="738956" cy="641839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new</a:t>
            </a:r>
          </a:p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Buffer</a:t>
            </a:r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2ADB6B1-4A65-6973-E4FD-C38C16A68BBE}"/>
              </a:ext>
            </a:extLst>
          </p:cNvPr>
          <p:cNvSpPr/>
          <p:nvPr/>
        </p:nvSpPr>
        <p:spPr>
          <a:xfrm>
            <a:off x="1885503" y="3951139"/>
            <a:ext cx="3296824" cy="111222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A9D611C-1591-19E1-C1D0-074309A48E3B}"/>
              </a:ext>
            </a:extLst>
          </p:cNvPr>
          <p:cNvSpPr/>
          <p:nvPr/>
        </p:nvSpPr>
        <p:spPr>
          <a:xfrm>
            <a:off x="5182326" y="5063368"/>
            <a:ext cx="3341072" cy="111222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2D838C7-0A62-B738-20AD-F482E2E5C02A}"/>
              </a:ext>
            </a:extLst>
          </p:cNvPr>
          <p:cNvSpPr/>
          <p:nvPr/>
        </p:nvSpPr>
        <p:spPr>
          <a:xfrm>
            <a:off x="5191112" y="3951139"/>
            <a:ext cx="738955" cy="1112229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DEC0D39-51F5-01B3-61A5-4E29D7763FA3}"/>
              </a:ext>
            </a:extLst>
          </p:cNvPr>
          <p:cNvSpPr/>
          <p:nvPr/>
        </p:nvSpPr>
        <p:spPr>
          <a:xfrm>
            <a:off x="4434586" y="5083577"/>
            <a:ext cx="738955" cy="1096549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C05CB24A-DD00-5303-47B5-FC7C398008EE}"/>
              </a:ext>
            </a:extLst>
          </p:cNvPr>
          <p:cNvCxnSpPr>
            <a:cxnSpLocks/>
          </p:cNvCxnSpPr>
          <p:nvPr/>
        </p:nvCxnSpPr>
        <p:spPr>
          <a:xfrm>
            <a:off x="3540762" y="5287821"/>
            <a:ext cx="991550" cy="617644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B72B24F4-3112-D10A-81D3-63F6B527CC69}"/>
              </a:ext>
            </a:extLst>
          </p:cNvPr>
          <p:cNvCxnSpPr>
            <a:cxnSpLocks/>
          </p:cNvCxnSpPr>
          <p:nvPr/>
        </p:nvCxnSpPr>
        <p:spPr>
          <a:xfrm>
            <a:off x="5767015" y="4269925"/>
            <a:ext cx="991550" cy="617644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57ECCD5C-5F5C-1F5F-3091-2D97013B80EA}"/>
              </a:ext>
            </a:extLst>
          </p:cNvPr>
          <p:cNvSpPr txBox="1"/>
          <p:nvPr/>
        </p:nvSpPr>
        <p:spPr>
          <a:xfrm>
            <a:off x="548328" y="2312600"/>
            <a:ext cx="271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t</a:t>
            </a:r>
            <a:endParaRPr kumimoji="1" lang="zh-CN" altLang="en-US" sz="2000" b="1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53589F1-7C72-5BA3-AB78-1F4F96CF0D71}"/>
              </a:ext>
            </a:extLst>
          </p:cNvPr>
          <p:cNvSpPr txBox="1"/>
          <p:nvPr/>
        </p:nvSpPr>
        <p:spPr>
          <a:xfrm>
            <a:off x="455762" y="4906173"/>
            <a:ext cx="530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t+1</a:t>
            </a:r>
            <a:endParaRPr kumimoji="1" lang="zh-CN" altLang="en-US" sz="20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22A6CE-5259-BD48-5380-D2C2B2DE0B96}"/>
              </a:ext>
            </a:extLst>
          </p:cNvPr>
          <p:cNvSpPr txBox="1"/>
          <p:nvPr/>
        </p:nvSpPr>
        <p:spPr>
          <a:xfrm>
            <a:off x="428281" y="199434"/>
            <a:ext cx="3259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Extended</a:t>
            </a: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Layer</a:t>
            </a:r>
            <a:endParaRPr lang="zh-CN" altLang="en-US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D212DC6-47C8-BF59-2EB4-0E43E3F64CD5}"/>
              </a:ext>
            </a:extLst>
          </p:cNvPr>
          <p:cNvSpPr txBox="1"/>
          <p:nvPr/>
        </p:nvSpPr>
        <p:spPr>
          <a:xfrm>
            <a:off x="510069" y="878008"/>
            <a:ext cx="1872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Buffer</a:t>
            </a:r>
            <a:r>
              <a:rPr kumimoji="1" lang="zh-CN" altLang="en-US" sz="2000" b="1" dirty="0"/>
              <a:t>如何变动</a:t>
            </a:r>
          </a:p>
        </p:txBody>
      </p:sp>
    </p:spTree>
    <p:extLst>
      <p:ext uri="{BB962C8B-B14F-4D97-AF65-F5344CB8AC3E}">
        <p14:creationId xmlns:p14="http://schemas.microsoft.com/office/powerpoint/2010/main" val="1135602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051B4D3-3411-CB7C-3220-ED76888FD723}"/>
              </a:ext>
            </a:extLst>
          </p:cNvPr>
          <p:cNvSpPr/>
          <p:nvPr/>
        </p:nvSpPr>
        <p:spPr>
          <a:xfrm>
            <a:off x="1568967" y="1747803"/>
            <a:ext cx="6640838" cy="641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9853FBC-DB57-C288-BD25-8D337B760EE0}"/>
              </a:ext>
            </a:extLst>
          </p:cNvPr>
          <p:cNvCxnSpPr>
            <a:cxnSpLocks/>
          </p:cNvCxnSpPr>
          <p:nvPr/>
        </p:nvCxnSpPr>
        <p:spPr>
          <a:xfrm>
            <a:off x="4868733" y="1154322"/>
            <a:ext cx="0" cy="2682829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BDB20FC-A7E7-CBA5-C1FD-D51675DF268E}"/>
              </a:ext>
            </a:extLst>
          </p:cNvPr>
          <p:cNvCxnSpPr/>
          <p:nvPr/>
        </p:nvCxnSpPr>
        <p:spPr>
          <a:xfrm>
            <a:off x="4284045" y="1867674"/>
            <a:ext cx="116937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FC948F1C-5136-BF9F-3C34-ED5A77AA797E}"/>
              </a:ext>
            </a:extLst>
          </p:cNvPr>
          <p:cNvSpPr/>
          <p:nvPr/>
        </p:nvSpPr>
        <p:spPr>
          <a:xfrm>
            <a:off x="1568967" y="2760093"/>
            <a:ext cx="6640838" cy="641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8EE3326-63EB-5201-4E52-629956871AD1}"/>
              </a:ext>
            </a:extLst>
          </p:cNvPr>
          <p:cNvCxnSpPr/>
          <p:nvPr/>
        </p:nvCxnSpPr>
        <p:spPr>
          <a:xfrm>
            <a:off x="4284045" y="2879964"/>
            <a:ext cx="116937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C2278275-31BC-4FA2-E037-0AF1806E0ED7}"/>
              </a:ext>
            </a:extLst>
          </p:cNvPr>
          <p:cNvSpPr txBox="1"/>
          <p:nvPr/>
        </p:nvSpPr>
        <p:spPr>
          <a:xfrm>
            <a:off x="887295" y="183501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LP1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A13739B-8441-F226-13C9-7A92E6AD0463}"/>
              </a:ext>
            </a:extLst>
          </p:cNvPr>
          <p:cNvSpPr txBox="1"/>
          <p:nvPr/>
        </p:nvSpPr>
        <p:spPr>
          <a:xfrm>
            <a:off x="887296" y="290764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LP2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B52DE7-00A8-74B2-FFEC-AE9182D0761C}"/>
              </a:ext>
            </a:extLst>
          </p:cNvPr>
          <p:cNvSpPr/>
          <p:nvPr/>
        </p:nvSpPr>
        <p:spPr>
          <a:xfrm>
            <a:off x="4868734" y="1747803"/>
            <a:ext cx="738956" cy="641839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EEB5B5-CA78-577A-1747-B618884B2AE9}"/>
              </a:ext>
            </a:extLst>
          </p:cNvPr>
          <p:cNvSpPr/>
          <p:nvPr/>
        </p:nvSpPr>
        <p:spPr>
          <a:xfrm>
            <a:off x="5607689" y="1747803"/>
            <a:ext cx="738956" cy="641839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Buffer</a:t>
            </a:r>
            <a:endParaRPr kumimoji="1" lang="zh-CN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0221DE-0C7C-557C-9B77-865A13DA9A81}"/>
              </a:ext>
            </a:extLst>
          </p:cNvPr>
          <p:cNvSpPr/>
          <p:nvPr/>
        </p:nvSpPr>
        <p:spPr>
          <a:xfrm>
            <a:off x="3390821" y="2755914"/>
            <a:ext cx="738956" cy="641839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Buffer</a:t>
            </a:r>
            <a:endParaRPr kumimoji="1" lang="zh-CN" altLang="en-US" sz="16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7E2C4C7-74CB-E205-7C16-489949FFA1C0}"/>
              </a:ext>
            </a:extLst>
          </p:cNvPr>
          <p:cNvSpPr/>
          <p:nvPr/>
        </p:nvSpPr>
        <p:spPr>
          <a:xfrm>
            <a:off x="4129777" y="2755914"/>
            <a:ext cx="738956" cy="641839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6EC925C-D365-0453-6F7A-6FDEFDAF366F}"/>
              </a:ext>
            </a:extLst>
          </p:cNvPr>
          <p:cNvSpPr/>
          <p:nvPr/>
        </p:nvSpPr>
        <p:spPr>
          <a:xfrm>
            <a:off x="1571909" y="1434608"/>
            <a:ext cx="4035773" cy="111222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E05E922-5E22-071B-0B1A-F4BD2B99DD3E}"/>
              </a:ext>
            </a:extLst>
          </p:cNvPr>
          <p:cNvSpPr/>
          <p:nvPr/>
        </p:nvSpPr>
        <p:spPr>
          <a:xfrm>
            <a:off x="4129776" y="2546837"/>
            <a:ext cx="4080029" cy="111222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CB1BA57-BB70-AB34-B233-180840724CB4}"/>
              </a:ext>
            </a:extLst>
          </p:cNvPr>
          <p:cNvSpPr/>
          <p:nvPr/>
        </p:nvSpPr>
        <p:spPr>
          <a:xfrm>
            <a:off x="5616474" y="1428916"/>
            <a:ext cx="738955" cy="1112229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FB57E25-91E7-715E-33C2-6CA205CE37FB}"/>
              </a:ext>
            </a:extLst>
          </p:cNvPr>
          <p:cNvSpPr/>
          <p:nvPr/>
        </p:nvSpPr>
        <p:spPr>
          <a:xfrm>
            <a:off x="3375036" y="2562517"/>
            <a:ext cx="738955" cy="1096549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4097C65-85C0-55B8-233C-AAF331007C0D}"/>
              </a:ext>
            </a:extLst>
          </p:cNvPr>
          <p:cNvSpPr/>
          <p:nvPr/>
        </p:nvSpPr>
        <p:spPr>
          <a:xfrm>
            <a:off x="1945781" y="4090344"/>
            <a:ext cx="738956" cy="641839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65B085A-046C-B3EE-0D93-CDC33352D365}"/>
              </a:ext>
            </a:extLst>
          </p:cNvPr>
          <p:cNvSpPr txBox="1"/>
          <p:nvPr/>
        </p:nvSpPr>
        <p:spPr>
          <a:xfrm>
            <a:off x="2972031" y="4226597"/>
            <a:ext cx="164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Extended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Layer</a:t>
            </a:r>
            <a:endParaRPr kumimoji="1" lang="zh-CN" altLang="en-US" b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B7E0E50-3F70-3BF9-B661-C22D4E81B389}"/>
              </a:ext>
            </a:extLst>
          </p:cNvPr>
          <p:cNvSpPr txBox="1"/>
          <p:nvPr/>
        </p:nvSpPr>
        <p:spPr>
          <a:xfrm>
            <a:off x="2877598" y="5229029"/>
            <a:ext cx="3899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accent1"/>
                </a:solidFill>
              </a:rPr>
              <a:t>如何定义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Extended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Layer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的长度？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A9351F0-FFA5-7C4E-3B31-2FA6A5985457}"/>
              </a:ext>
            </a:extLst>
          </p:cNvPr>
          <p:cNvSpPr txBox="1"/>
          <p:nvPr/>
        </p:nvSpPr>
        <p:spPr>
          <a:xfrm>
            <a:off x="5407124" y="4233664"/>
            <a:ext cx="2739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跳过了</a:t>
            </a:r>
            <a:r>
              <a:rPr kumimoji="1" lang="en-US" altLang="zh-CN" b="1" dirty="0"/>
              <a:t>t+1</a:t>
            </a:r>
            <a:r>
              <a:rPr kumimoji="1" lang="zh-CN" altLang="en-US" b="1" dirty="0"/>
              <a:t>这个</a:t>
            </a:r>
            <a:r>
              <a:rPr kumimoji="1" lang="en-US" altLang="zh-CN" b="1" dirty="0"/>
              <a:t>step</a:t>
            </a:r>
            <a:r>
              <a:rPr kumimoji="1" lang="zh-CN" altLang="en-US" b="1" dirty="0"/>
              <a:t>的同步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52BBAB-27B4-578F-D601-4FDED471FEAE}"/>
              </a:ext>
            </a:extLst>
          </p:cNvPr>
          <p:cNvSpPr txBox="1"/>
          <p:nvPr/>
        </p:nvSpPr>
        <p:spPr>
          <a:xfrm>
            <a:off x="428281" y="199434"/>
            <a:ext cx="3259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Extended</a:t>
            </a: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Layer</a:t>
            </a:r>
            <a:endParaRPr lang="zh-CN" altLang="en-US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8315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051B4D3-3411-CB7C-3220-ED76888FD723}"/>
              </a:ext>
            </a:extLst>
          </p:cNvPr>
          <p:cNvSpPr/>
          <p:nvPr/>
        </p:nvSpPr>
        <p:spPr>
          <a:xfrm>
            <a:off x="1539661" y="2629966"/>
            <a:ext cx="6640838" cy="641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9853FBC-DB57-C288-BD25-8D337B760EE0}"/>
              </a:ext>
            </a:extLst>
          </p:cNvPr>
          <p:cNvCxnSpPr>
            <a:cxnSpLocks/>
          </p:cNvCxnSpPr>
          <p:nvPr/>
        </p:nvCxnSpPr>
        <p:spPr>
          <a:xfrm>
            <a:off x="4839427" y="2036485"/>
            <a:ext cx="0" cy="2682829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BDB20FC-A7E7-CBA5-C1FD-D51675DF268E}"/>
              </a:ext>
            </a:extLst>
          </p:cNvPr>
          <p:cNvCxnSpPr/>
          <p:nvPr/>
        </p:nvCxnSpPr>
        <p:spPr>
          <a:xfrm>
            <a:off x="4254739" y="2749837"/>
            <a:ext cx="116937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FC948F1C-5136-BF9F-3C34-ED5A77AA797E}"/>
              </a:ext>
            </a:extLst>
          </p:cNvPr>
          <p:cNvSpPr/>
          <p:nvPr/>
        </p:nvSpPr>
        <p:spPr>
          <a:xfrm>
            <a:off x="1539661" y="3642256"/>
            <a:ext cx="6640838" cy="641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8EE3326-63EB-5201-4E52-629956871AD1}"/>
              </a:ext>
            </a:extLst>
          </p:cNvPr>
          <p:cNvCxnSpPr/>
          <p:nvPr/>
        </p:nvCxnSpPr>
        <p:spPr>
          <a:xfrm>
            <a:off x="4254739" y="3762127"/>
            <a:ext cx="116937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C2278275-31BC-4FA2-E037-0AF1806E0ED7}"/>
              </a:ext>
            </a:extLst>
          </p:cNvPr>
          <p:cNvSpPr txBox="1"/>
          <p:nvPr/>
        </p:nvSpPr>
        <p:spPr>
          <a:xfrm>
            <a:off x="857989" y="271717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LP1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A13739B-8441-F226-13C9-7A92E6AD0463}"/>
              </a:ext>
            </a:extLst>
          </p:cNvPr>
          <p:cNvSpPr txBox="1"/>
          <p:nvPr/>
        </p:nvSpPr>
        <p:spPr>
          <a:xfrm>
            <a:off x="857990" y="378981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LP2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B52DE7-00A8-74B2-FFEC-AE9182D0761C}"/>
              </a:ext>
            </a:extLst>
          </p:cNvPr>
          <p:cNvSpPr/>
          <p:nvPr/>
        </p:nvSpPr>
        <p:spPr>
          <a:xfrm>
            <a:off x="4839428" y="2629966"/>
            <a:ext cx="738956" cy="641839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EEB5B5-CA78-577A-1747-B618884B2AE9}"/>
              </a:ext>
            </a:extLst>
          </p:cNvPr>
          <p:cNvSpPr/>
          <p:nvPr/>
        </p:nvSpPr>
        <p:spPr>
          <a:xfrm>
            <a:off x="5578383" y="2629966"/>
            <a:ext cx="738956" cy="641839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Buffer</a:t>
            </a:r>
            <a:endParaRPr kumimoji="1" lang="zh-CN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0221DE-0C7C-557C-9B77-865A13DA9A81}"/>
              </a:ext>
            </a:extLst>
          </p:cNvPr>
          <p:cNvSpPr/>
          <p:nvPr/>
        </p:nvSpPr>
        <p:spPr>
          <a:xfrm>
            <a:off x="3015381" y="3635748"/>
            <a:ext cx="738956" cy="641839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Buffer</a:t>
            </a:r>
            <a:endParaRPr kumimoji="1" lang="zh-CN" altLang="en-US" sz="16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7E2C4C7-74CB-E205-7C16-489949FFA1C0}"/>
              </a:ext>
            </a:extLst>
          </p:cNvPr>
          <p:cNvSpPr/>
          <p:nvPr/>
        </p:nvSpPr>
        <p:spPr>
          <a:xfrm>
            <a:off x="3754338" y="3638077"/>
            <a:ext cx="1085090" cy="641839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6EC925C-D365-0453-6F7A-6FDEFDAF366F}"/>
              </a:ext>
            </a:extLst>
          </p:cNvPr>
          <p:cNvSpPr/>
          <p:nvPr/>
        </p:nvSpPr>
        <p:spPr>
          <a:xfrm>
            <a:off x="1542603" y="2316771"/>
            <a:ext cx="4035773" cy="111222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E05E922-5E22-071B-0B1A-F4BD2B99DD3E}"/>
              </a:ext>
            </a:extLst>
          </p:cNvPr>
          <p:cNvSpPr/>
          <p:nvPr/>
        </p:nvSpPr>
        <p:spPr>
          <a:xfrm>
            <a:off x="3754338" y="3429000"/>
            <a:ext cx="4426162" cy="111222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CB1BA57-BB70-AB34-B233-180840724CB4}"/>
              </a:ext>
            </a:extLst>
          </p:cNvPr>
          <p:cNvSpPr/>
          <p:nvPr/>
        </p:nvSpPr>
        <p:spPr>
          <a:xfrm>
            <a:off x="5587168" y="2311079"/>
            <a:ext cx="738955" cy="1112229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FB57E25-91E7-715E-33C2-6CA205CE37FB}"/>
              </a:ext>
            </a:extLst>
          </p:cNvPr>
          <p:cNvSpPr/>
          <p:nvPr/>
        </p:nvSpPr>
        <p:spPr>
          <a:xfrm>
            <a:off x="3015386" y="3444680"/>
            <a:ext cx="738955" cy="1096549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9D917D0-7AC1-46A8-89B2-211F4FA14AF6}"/>
              </a:ext>
            </a:extLst>
          </p:cNvPr>
          <p:cNvSpPr txBox="1"/>
          <p:nvPr/>
        </p:nvSpPr>
        <p:spPr>
          <a:xfrm>
            <a:off x="2358395" y="1556929"/>
            <a:ext cx="4897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Downstream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Extended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Layer</a:t>
            </a:r>
            <a:r>
              <a:rPr kumimoji="1" lang="zh-CN" altLang="en-US" sz="2000" dirty="0"/>
              <a:t> 和</a:t>
            </a:r>
            <a:r>
              <a:rPr kumimoji="1" lang="en-US" altLang="zh-CN" sz="2000" dirty="0"/>
              <a:t>Buffer</a:t>
            </a:r>
            <a:r>
              <a:rPr kumimoji="1" lang="zh-CN" altLang="en-US" sz="2000" dirty="0"/>
              <a:t>一样长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81C82-0972-B2CD-B1AB-0741B5ECD757}"/>
                  </a:ext>
                </a:extLst>
              </p:cNvPr>
              <p:cNvSpPr txBox="1"/>
              <p:nvPr/>
            </p:nvSpPr>
            <p:spPr>
              <a:xfrm>
                <a:off x="2110795" y="5024367"/>
                <a:ext cx="54572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solidFill>
                      <a:schemeClr val="tx1"/>
                    </a:solidFill>
                  </a:rPr>
                  <a:t>Upstream</a:t>
                </a:r>
                <a:r>
                  <a:rPr kumimoji="1"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</a:rPr>
                  <a:t>Extended</a:t>
                </a:r>
                <a:r>
                  <a:rPr kumimoji="1"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</a:rPr>
                  <a:t>Layer</a:t>
                </a:r>
                <a:r>
                  <a:rPr kumimoji="1" lang="zh-CN" altLang="en-US" sz="2000" dirty="0">
                    <a:solidFill>
                      <a:schemeClr val="tx1"/>
                    </a:solidFill>
                  </a:rPr>
                  <a:t> 长度要比</a:t>
                </a:r>
                <a:r>
                  <a:rPr kumimoji="1" lang="en-US" altLang="zh-CN" sz="2000" dirty="0">
                    <a:solidFill>
                      <a:schemeClr val="tx1"/>
                    </a:solidFill>
                  </a:rPr>
                  <a:t>Buffer</a:t>
                </a:r>
                <a:r>
                  <a:rPr kumimoji="1" lang="zh-CN" altLang="en-US" sz="2000" dirty="0">
                    <a:solidFill>
                      <a:schemeClr val="tx1"/>
                    </a:solidFill>
                  </a:rPr>
                  <a:t>多出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kumimoji="1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kumimoji="1"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81C82-0972-B2CD-B1AB-0741B5ECD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795" y="5024367"/>
                <a:ext cx="5457263" cy="400110"/>
              </a:xfrm>
              <a:prstGeom prst="rect">
                <a:avLst/>
              </a:prstGeom>
              <a:blipFill>
                <a:blip r:embed="rId3"/>
                <a:stretch>
                  <a:fillRect l="-1163" t="-6061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3BF228A6-ABAE-D1F1-9A46-B836CB7A2773}"/>
              </a:ext>
            </a:extLst>
          </p:cNvPr>
          <p:cNvSpPr txBox="1"/>
          <p:nvPr/>
        </p:nvSpPr>
        <p:spPr>
          <a:xfrm>
            <a:off x="5355753" y="5726760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道路限速乘以时间片长度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30E4C9EB-594E-F4E2-7E91-D476EE840960}"/>
              </a:ext>
            </a:extLst>
          </p:cNvPr>
          <p:cNvCxnSpPr>
            <a:endCxn id="13" idx="0"/>
          </p:cNvCxnSpPr>
          <p:nvPr/>
        </p:nvCxnSpPr>
        <p:spPr>
          <a:xfrm>
            <a:off x="6717665" y="5413565"/>
            <a:ext cx="141064" cy="31319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4A72B02-35AC-CAA1-3EC0-711DCE99809F}"/>
              </a:ext>
            </a:extLst>
          </p:cNvPr>
          <p:cNvSpPr txBox="1"/>
          <p:nvPr/>
        </p:nvSpPr>
        <p:spPr>
          <a:xfrm>
            <a:off x="428281" y="199434"/>
            <a:ext cx="3259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Extended</a:t>
            </a: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Layer</a:t>
            </a:r>
            <a:endParaRPr lang="zh-CN" altLang="en-US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3305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238A3382-0EAA-1560-5AEB-6404C63D9BED}"/>
              </a:ext>
            </a:extLst>
          </p:cNvPr>
          <p:cNvSpPr/>
          <p:nvPr/>
        </p:nvSpPr>
        <p:spPr>
          <a:xfrm>
            <a:off x="4766103" y="4203118"/>
            <a:ext cx="738956" cy="641839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01AB9E6-B314-218C-3B04-ED8B4CD40398}"/>
              </a:ext>
            </a:extLst>
          </p:cNvPr>
          <p:cNvSpPr/>
          <p:nvPr/>
        </p:nvSpPr>
        <p:spPr>
          <a:xfrm>
            <a:off x="3678789" y="5211994"/>
            <a:ext cx="1085090" cy="641839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51B4D3-3411-CB7C-3220-ED76888FD723}"/>
              </a:ext>
            </a:extLst>
          </p:cNvPr>
          <p:cNvSpPr/>
          <p:nvPr/>
        </p:nvSpPr>
        <p:spPr>
          <a:xfrm>
            <a:off x="1472899" y="1517737"/>
            <a:ext cx="6640838" cy="641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9853FBC-DB57-C288-BD25-8D337B760EE0}"/>
              </a:ext>
            </a:extLst>
          </p:cNvPr>
          <p:cNvCxnSpPr>
            <a:cxnSpLocks/>
          </p:cNvCxnSpPr>
          <p:nvPr/>
        </p:nvCxnSpPr>
        <p:spPr>
          <a:xfrm>
            <a:off x="4772665" y="924256"/>
            <a:ext cx="0" cy="2682829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BDB20FC-A7E7-CBA5-C1FD-D51675DF268E}"/>
              </a:ext>
            </a:extLst>
          </p:cNvPr>
          <p:cNvCxnSpPr/>
          <p:nvPr/>
        </p:nvCxnSpPr>
        <p:spPr>
          <a:xfrm>
            <a:off x="4187977" y="1637608"/>
            <a:ext cx="116937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FC948F1C-5136-BF9F-3C34-ED5A77AA797E}"/>
              </a:ext>
            </a:extLst>
          </p:cNvPr>
          <p:cNvSpPr/>
          <p:nvPr/>
        </p:nvSpPr>
        <p:spPr>
          <a:xfrm>
            <a:off x="1472899" y="2530027"/>
            <a:ext cx="6640838" cy="641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8EE3326-63EB-5201-4E52-629956871AD1}"/>
              </a:ext>
            </a:extLst>
          </p:cNvPr>
          <p:cNvCxnSpPr/>
          <p:nvPr/>
        </p:nvCxnSpPr>
        <p:spPr>
          <a:xfrm>
            <a:off x="4187977" y="2649898"/>
            <a:ext cx="116937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C2278275-31BC-4FA2-E037-0AF1806E0ED7}"/>
              </a:ext>
            </a:extLst>
          </p:cNvPr>
          <p:cNvSpPr txBox="1"/>
          <p:nvPr/>
        </p:nvSpPr>
        <p:spPr>
          <a:xfrm>
            <a:off x="791227" y="160494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LP1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A13739B-8441-F226-13C9-7A92E6AD0463}"/>
              </a:ext>
            </a:extLst>
          </p:cNvPr>
          <p:cNvSpPr txBox="1"/>
          <p:nvPr/>
        </p:nvSpPr>
        <p:spPr>
          <a:xfrm>
            <a:off x="791228" y="267758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LP2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B52DE7-00A8-74B2-FFEC-AE9182D0761C}"/>
              </a:ext>
            </a:extLst>
          </p:cNvPr>
          <p:cNvSpPr/>
          <p:nvPr/>
        </p:nvSpPr>
        <p:spPr>
          <a:xfrm>
            <a:off x="4772666" y="1517737"/>
            <a:ext cx="738956" cy="641839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EEB5B5-CA78-577A-1747-B618884B2AE9}"/>
              </a:ext>
            </a:extLst>
          </p:cNvPr>
          <p:cNvSpPr/>
          <p:nvPr/>
        </p:nvSpPr>
        <p:spPr>
          <a:xfrm>
            <a:off x="5511621" y="1517737"/>
            <a:ext cx="738956" cy="641839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Buffer</a:t>
            </a:r>
            <a:endParaRPr kumimoji="1" lang="zh-CN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0221DE-0C7C-557C-9B77-865A13DA9A81}"/>
              </a:ext>
            </a:extLst>
          </p:cNvPr>
          <p:cNvSpPr/>
          <p:nvPr/>
        </p:nvSpPr>
        <p:spPr>
          <a:xfrm>
            <a:off x="2948619" y="2523519"/>
            <a:ext cx="738956" cy="641839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Buffer</a:t>
            </a:r>
            <a:endParaRPr kumimoji="1" lang="zh-CN" altLang="en-US" sz="16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7E2C4C7-74CB-E205-7C16-489949FFA1C0}"/>
              </a:ext>
            </a:extLst>
          </p:cNvPr>
          <p:cNvSpPr/>
          <p:nvPr/>
        </p:nvSpPr>
        <p:spPr>
          <a:xfrm>
            <a:off x="3687576" y="2525848"/>
            <a:ext cx="1085090" cy="641839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6EC925C-D365-0453-6F7A-6FDEFDAF366F}"/>
              </a:ext>
            </a:extLst>
          </p:cNvPr>
          <p:cNvSpPr/>
          <p:nvPr/>
        </p:nvSpPr>
        <p:spPr>
          <a:xfrm>
            <a:off x="1475841" y="1204542"/>
            <a:ext cx="4035773" cy="111222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E05E922-5E22-071B-0B1A-F4BD2B99DD3E}"/>
              </a:ext>
            </a:extLst>
          </p:cNvPr>
          <p:cNvSpPr/>
          <p:nvPr/>
        </p:nvSpPr>
        <p:spPr>
          <a:xfrm>
            <a:off x="3687576" y="2316771"/>
            <a:ext cx="4426162" cy="111222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CB1BA57-BB70-AB34-B233-180840724CB4}"/>
              </a:ext>
            </a:extLst>
          </p:cNvPr>
          <p:cNvSpPr/>
          <p:nvPr/>
        </p:nvSpPr>
        <p:spPr>
          <a:xfrm>
            <a:off x="5520406" y="1198850"/>
            <a:ext cx="738955" cy="1112229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FB57E25-91E7-715E-33C2-6CA205CE37FB}"/>
              </a:ext>
            </a:extLst>
          </p:cNvPr>
          <p:cNvSpPr/>
          <p:nvPr/>
        </p:nvSpPr>
        <p:spPr>
          <a:xfrm>
            <a:off x="2948624" y="2332451"/>
            <a:ext cx="738955" cy="1096549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E65739B-3AF9-88E4-E83F-F150CD6A08FF}"/>
              </a:ext>
            </a:extLst>
          </p:cNvPr>
          <p:cNvSpPr txBox="1"/>
          <p:nvPr/>
        </p:nvSpPr>
        <p:spPr>
          <a:xfrm>
            <a:off x="363284" y="2065615"/>
            <a:ext cx="271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t</a:t>
            </a:r>
            <a:endParaRPr kumimoji="1" lang="zh-CN" altLang="en-US" sz="2000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64E9A4B-C2E9-A38A-1E56-97665B912D0A}"/>
              </a:ext>
            </a:extLst>
          </p:cNvPr>
          <p:cNvSpPr/>
          <p:nvPr/>
        </p:nvSpPr>
        <p:spPr>
          <a:xfrm>
            <a:off x="1472899" y="4199705"/>
            <a:ext cx="6640838" cy="641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2EE656C0-36BE-3E25-8FB7-647D730E11EA}"/>
              </a:ext>
            </a:extLst>
          </p:cNvPr>
          <p:cNvCxnSpPr>
            <a:cxnSpLocks/>
          </p:cNvCxnSpPr>
          <p:nvPr/>
        </p:nvCxnSpPr>
        <p:spPr>
          <a:xfrm>
            <a:off x="4772665" y="3606224"/>
            <a:ext cx="0" cy="2682829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AD5EE098-6120-4E22-352C-2AB2CD14DE49}"/>
              </a:ext>
            </a:extLst>
          </p:cNvPr>
          <p:cNvCxnSpPr/>
          <p:nvPr/>
        </p:nvCxnSpPr>
        <p:spPr>
          <a:xfrm>
            <a:off x="4187977" y="4319576"/>
            <a:ext cx="116937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A4B5B2D-15B1-135C-1E58-1BA8F8482A6E}"/>
              </a:ext>
            </a:extLst>
          </p:cNvPr>
          <p:cNvSpPr/>
          <p:nvPr/>
        </p:nvSpPr>
        <p:spPr>
          <a:xfrm>
            <a:off x="1472899" y="5211995"/>
            <a:ext cx="6640838" cy="641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C3445401-94EC-F438-C74D-4F6F187FCD14}"/>
              </a:ext>
            </a:extLst>
          </p:cNvPr>
          <p:cNvCxnSpPr/>
          <p:nvPr/>
        </p:nvCxnSpPr>
        <p:spPr>
          <a:xfrm>
            <a:off x="4187977" y="5331866"/>
            <a:ext cx="116937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93A90C0-9AB6-FC24-E45B-66B1B23D052A}"/>
              </a:ext>
            </a:extLst>
          </p:cNvPr>
          <p:cNvSpPr/>
          <p:nvPr/>
        </p:nvSpPr>
        <p:spPr>
          <a:xfrm>
            <a:off x="4772658" y="4199705"/>
            <a:ext cx="738956" cy="641839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Buffer</a:t>
            </a:r>
            <a:endParaRPr kumimoji="1" lang="zh-CN" altLang="en-US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3C41745-9A93-F4A5-84E8-7E2D51C4A6B3}"/>
              </a:ext>
            </a:extLst>
          </p:cNvPr>
          <p:cNvSpPr/>
          <p:nvPr/>
        </p:nvSpPr>
        <p:spPr>
          <a:xfrm>
            <a:off x="4042487" y="5211995"/>
            <a:ext cx="738956" cy="641839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Buffer</a:t>
            </a:r>
            <a:endParaRPr kumimoji="1" lang="zh-CN" altLang="en-US" sz="16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598F416-9D22-9134-1A41-E2948C86E71C}"/>
              </a:ext>
            </a:extLst>
          </p:cNvPr>
          <p:cNvSpPr/>
          <p:nvPr/>
        </p:nvSpPr>
        <p:spPr>
          <a:xfrm>
            <a:off x="1475841" y="3886510"/>
            <a:ext cx="3296819" cy="111222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EC46407-DC27-5426-F61B-C13871172E16}"/>
              </a:ext>
            </a:extLst>
          </p:cNvPr>
          <p:cNvSpPr/>
          <p:nvPr/>
        </p:nvSpPr>
        <p:spPr>
          <a:xfrm>
            <a:off x="4772660" y="4998739"/>
            <a:ext cx="3341077" cy="111222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5626A25-81C2-A06B-30A6-BEEE6269805B}"/>
              </a:ext>
            </a:extLst>
          </p:cNvPr>
          <p:cNvSpPr/>
          <p:nvPr/>
        </p:nvSpPr>
        <p:spPr>
          <a:xfrm>
            <a:off x="4781443" y="3880818"/>
            <a:ext cx="738955" cy="1112229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ECCD40E-6548-1E07-CE3D-E2224907D733}"/>
              </a:ext>
            </a:extLst>
          </p:cNvPr>
          <p:cNvSpPr/>
          <p:nvPr/>
        </p:nvSpPr>
        <p:spPr>
          <a:xfrm>
            <a:off x="4042492" y="5020927"/>
            <a:ext cx="738955" cy="1096549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25398A6-E210-7A29-88FD-BC47CB787815}"/>
              </a:ext>
            </a:extLst>
          </p:cNvPr>
          <p:cNvSpPr txBox="1"/>
          <p:nvPr/>
        </p:nvSpPr>
        <p:spPr>
          <a:xfrm>
            <a:off x="789360" y="433736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LP1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8898CF-3FDB-3770-9C0E-0C7FF9835D1E}"/>
              </a:ext>
            </a:extLst>
          </p:cNvPr>
          <p:cNvSpPr txBox="1"/>
          <p:nvPr/>
        </p:nvSpPr>
        <p:spPr>
          <a:xfrm>
            <a:off x="789361" y="540999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LP2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7DB3C1C-CC55-C8B0-29C9-DDC168F5D380}"/>
              </a:ext>
            </a:extLst>
          </p:cNvPr>
          <p:cNvSpPr txBox="1"/>
          <p:nvPr/>
        </p:nvSpPr>
        <p:spPr>
          <a:xfrm>
            <a:off x="361417" y="4798033"/>
            <a:ext cx="530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t+1</a:t>
            </a:r>
            <a:endParaRPr kumimoji="1" lang="zh-CN" altLang="en-US" sz="2000" b="1" dirty="0"/>
          </a:p>
        </p:txBody>
      </p: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106C553C-F40D-CBA0-644F-472D500D2A69}"/>
              </a:ext>
            </a:extLst>
          </p:cNvPr>
          <p:cNvCxnSpPr>
            <a:cxnSpLocks/>
          </p:cNvCxnSpPr>
          <p:nvPr/>
        </p:nvCxnSpPr>
        <p:spPr>
          <a:xfrm>
            <a:off x="3566277" y="5154739"/>
            <a:ext cx="530447" cy="78886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68D6C851-D919-029A-9161-3462052CFD2F}"/>
              </a:ext>
            </a:extLst>
          </p:cNvPr>
          <p:cNvSpPr txBox="1"/>
          <p:nvPr/>
        </p:nvSpPr>
        <p:spPr>
          <a:xfrm>
            <a:off x="428281" y="199434"/>
            <a:ext cx="3259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Extended</a:t>
            </a: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Layer</a:t>
            </a:r>
            <a:endParaRPr lang="zh-CN" altLang="en-US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360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051B4D3-3411-CB7C-3220-ED76888FD723}"/>
              </a:ext>
            </a:extLst>
          </p:cNvPr>
          <p:cNvSpPr/>
          <p:nvPr/>
        </p:nvSpPr>
        <p:spPr>
          <a:xfrm>
            <a:off x="1460529" y="2257757"/>
            <a:ext cx="6640838" cy="641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9853FBC-DB57-C288-BD25-8D337B760EE0}"/>
              </a:ext>
            </a:extLst>
          </p:cNvPr>
          <p:cNvCxnSpPr>
            <a:cxnSpLocks/>
          </p:cNvCxnSpPr>
          <p:nvPr/>
        </p:nvCxnSpPr>
        <p:spPr>
          <a:xfrm>
            <a:off x="4760295" y="1664276"/>
            <a:ext cx="0" cy="2682829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BDB20FC-A7E7-CBA5-C1FD-D51675DF268E}"/>
              </a:ext>
            </a:extLst>
          </p:cNvPr>
          <p:cNvCxnSpPr/>
          <p:nvPr/>
        </p:nvCxnSpPr>
        <p:spPr>
          <a:xfrm>
            <a:off x="4175607" y="2377628"/>
            <a:ext cx="116937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FC948F1C-5136-BF9F-3C34-ED5A77AA797E}"/>
              </a:ext>
            </a:extLst>
          </p:cNvPr>
          <p:cNvSpPr/>
          <p:nvPr/>
        </p:nvSpPr>
        <p:spPr>
          <a:xfrm>
            <a:off x="1460529" y="3270047"/>
            <a:ext cx="6640838" cy="641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8EE3326-63EB-5201-4E52-629956871AD1}"/>
              </a:ext>
            </a:extLst>
          </p:cNvPr>
          <p:cNvCxnSpPr/>
          <p:nvPr/>
        </p:nvCxnSpPr>
        <p:spPr>
          <a:xfrm>
            <a:off x="4175607" y="3389918"/>
            <a:ext cx="116937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C2278275-31BC-4FA2-E037-0AF1806E0ED7}"/>
              </a:ext>
            </a:extLst>
          </p:cNvPr>
          <p:cNvSpPr txBox="1"/>
          <p:nvPr/>
        </p:nvSpPr>
        <p:spPr>
          <a:xfrm>
            <a:off x="712789" y="232595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LP1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A13739B-8441-F226-13C9-7A92E6AD0463}"/>
              </a:ext>
            </a:extLst>
          </p:cNvPr>
          <p:cNvSpPr txBox="1"/>
          <p:nvPr/>
        </p:nvSpPr>
        <p:spPr>
          <a:xfrm>
            <a:off x="778858" y="341760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LP2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B52DE7-00A8-74B2-FFEC-AE9182D0761C}"/>
              </a:ext>
            </a:extLst>
          </p:cNvPr>
          <p:cNvSpPr/>
          <p:nvPr/>
        </p:nvSpPr>
        <p:spPr>
          <a:xfrm>
            <a:off x="4760296" y="2257757"/>
            <a:ext cx="738956" cy="641839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EEB5B5-CA78-577A-1747-B618884B2AE9}"/>
              </a:ext>
            </a:extLst>
          </p:cNvPr>
          <p:cNvSpPr/>
          <p:nvPr/>
        </p:nvSpPr>
        <p:spPr>
          <a:xfrm>
            <a:off x="6234809" y="2276221"/>
            <a:ext cx="738956" cy="641839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Buffer</a:t>
            </a:r>
            <a:endParaRPr kumimoji="1" lang="zh-CN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0221DE-0C7C-557C-9B77-865A13DA9A81}"/>
              </a:ext>
            </a:extLst>
          </p:cNvPr>
          <p:cNvSpPr/>
          <p:nvPr/>
        </p:nvSpPr>
        <p:spPr>
          <a:xfrm>
            <a:off x="2172836" y="3262026"/>
            <a:ext cx="738956" cy="641839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Buffer</a:t>
            </a:r>
            <a:endParaRPr kumimoji="1" lang="zh-CN" altLang="en-US" sz="16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6EC925C-D365-0453-6F7A-6FDEFDAF366F}"/>
              </a:ext>
            </a:extLst>
          </p:cNvPr>
          <p:cNvSpPr/>
          <p:nvPr/>
        </p:nvSpPr>
        <p:spPr>
          <a:xfrm>
            <a:off x="1463472" y="1944562"/>
            <a:ext cx="4794121" cy="111222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E05E922-5E22-071B-0B1A-F4BD2B99DD3E}"/>
              </a:ext>
            </a:extLst>
          </p:cNvPr>
          <p:cNvSpPr/>
          <p:nvPr/>
        </p:nvSpPr>
        <p:spPr>
          <a:xfrm>
            <a:off x="2932516" y="3056791"/>
            <a:ext cx="5168852" cy="111222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CB1BA57-BB70-AB34-B233-180840724CB4}"/>
              </a:ext>
            </a:extLst>
          </p:cNvPr>
          <p:cNvSpPr/>
          <p:nvPr/>
        </p:nvSpPr>
        <p:spPr>
          <a:xfrm>
            <a:off x="6257593" y="1940990"/>
            <a:ext cx="738955" cy="1112229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FB57E25-91E7-715E-33C2-6CA205CE37FB}"/>
              </a:ext>
            </a:extLst>
          </p:cNvPr>
          <p:cNvSpPr/>
          <p:nvPr/>
        </p:nvSpPr>
        <p:spPr>
          <a:xfrm>
            <a:off x="2193561" y="3072471"/>
            <a:ext cx="738955" cy="1096549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BF0442-580E-9F79-BCE1-330EE15F5A05}"/>
              </a:ext>
            </a:extLst>
          </p:cNvPr>
          <p:cNvSpPr/>
          <p:nvPr/>
        </p:nvSpPr>
        <p:spPr>
          <a:xfrm>
            <a:off x="2946087" y="3270047"/>
            <a:ext cx="904944" cy="641839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9BADFE2-DCEE-6515-6952-5B11BA820AC0}"/>
              </a:ext>
            </a:extLst>
          </p:cNvPr>
          <p:cNvSpPr/>
          <p:nvPr/>
        </p:nvSpPr>
        <p:spPr>
          <a:xfrm>
            <a:off x="5499252" y="2257757"/>
            <a:ext cx="738956" cy="641839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68CD5BE-E15C-08DF-729C-0AF49B3751EB}"/>
              </a:ext>
            </a:extLst>
          </p:cNvPr>
          <p:cNvSpPr/>
          <p:nvPr/>
        </p:nvSpPr>
        <p:spPr>
          <a:xfrm>
            <a:off x="3855351" y="3263763"/>
            <a:ext cx="904944" cy="641839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7C28D23-35E6-CDC0-559A-23808BF2B1A6}"/>
              </a:ext>
            </a:extLst>
          </p:cNvPr>
          <p:cNvSpPr txBox="1"/>
          <p:nvPr/>
        </p:nvSpPr>
        <p:spPr>
          <a:xfrm>
            <a:off x="2752053" y="5168903"/>
            <a:ext cx="4016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k</a:t>
            </a:r>
            <a:r>
              <a:rPr kumimoji="1" lang="zh-CN" altLang="en-US" sz="2000" dirty="0"/>
              <a:t>个</a:t>
            </a:r>
            <a:r>
              <a:rPr kumimoji="1" lang="en-US" altLang="zh-CN" sz="2000" dirty="0"/>
              <a:t>extended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layer</a:t>
            </a:r>
            <a:r>
              <a:rPr kumimoji="1" lang="zh-CN" altLang="en-US" sz="2000" dirty="0"/>
              <a:t>可以省去</a:t>
            </a:r>
            <a:r>
              <a:rPr kumimoji="1" lang="en-US" altLang="zh-CN" sz="2000" dirty="0"/>
              <a:t>k</a:t>
            </a:r>
            <a:r>
              <a:rPr kumimoji="1" lang="zh-CN" altLang="en-US" sz="2000" dirty="0"/>
              <a:t>次同步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5ACC33-BD3C-902D-5B16-23B0DC834566}"/>
              </a:ext>
            </a:extLst>
          </p:cNvPr>
          <p:cNvSpPr txBox="1"/>
          <p:nvPr/>
        </p:nvSpPr>
        <p:spPr>
          <a:xfrm>
            <a:off x="428281" y="199434"/>
            <a:ext cx="5491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多个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Extended</a:t>
            </a: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Layer</a:t>
            </a:r>
            <a:endParaRPr lang="zh-CN" altLang="en-US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右弧形箭头 9">
            <a:extLst>
              <a:ext uri="{FF2B5EF4-FFF2-40B4-BE49-F238E27FC236}">
                <a16:creationId xmlns:a16="http://schemas.microsoft.com/office/drawing/2014/main" id="{813BFBC0-D58F-254E-BBFC-38512532889E}"/>
              </a:ext>
            </a:extLst>
          </p:cNvPr>
          <p:cNvSpPr/>
          <p:nvPr/>
        </p:nvSpPr>
        <p:spPr>
          <a:xfrm rot="16200000">
            <a:off x="2830066" y="3810003"/>
            <a:ext cx="348754" cy="79717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右弧形箭头 12">
            <a:extLst>
              <a:ext uri="{FF2B5EF4-FFF2-40B4-BE49-F238E27FC236}">
                <a16:creationId xmlns:a16="http://schemas.microsoft.com/office/drawing/2014/main" id="{06ECA3D2-3B01-A263-0A26-3450DA26FDFE}"/>
              </a:ext>
            </a:extLst>
          </p:cNvPr>
          <p:cNvSpPr/>
          <p:nvPr/>
        </p:nvSpPr>
        <p:spPr>
          <a:xfrm rot="16200000">
            <a:off x="3849071" y="3831598"/>
            <a:ext cx="348754" cy="79717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右弧形箭头 13">
            <a:extLst>
              <a:ext uri="{FF2B5EF4-FFF2-40B4-BE49-F238E27FC236}">
                <a16:creationId xmlns:a16="http://schemas.microsoft.com/office/drawing/2014/main" id="{A6019C2D-9479-760B-5E93-7661673D4021}"/>
              </a:ext>
            </a:extLst>
          </p:cNvPr>
          <p:cNvSpPr/>
          <p:nvPr/>
        </p:nvSpPr>
        <p:spPr>
          <a:xfrm rot="5400000">
            <a:off x="6073060" y="1594457"/>
            <a:ext cx="348754" cy="79717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右弧形箭头 14">
            <a:extLst>
              <a:ext uri="{FF2B5EF4-FFF2-40B4-BE49-F238E27FC236}">
                <a16:creationId xmlns:a16="http://schemas.microsoft.com/office/drawing/2014/main" id="{6F570BA7-4855-1327-F180-F5171F674425}"/>
              </a:ext>
            </a:extLst>
          </p:cNvPr>
          <p:cNvSpPr/>
          <p:nvPr/>
        </p:nvSpPr>
        <p:spPr>
          <a:xfrm rot="5400000">
            <a:off x="5170607" y="1582413"/>
            <a:ext cx="348754" cy="79717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105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AF61B941-B551-6889-4291-024D9CE0BE0C}"/>
              </a:ext>
            </a:extLst>
          </p:cNvPr>
          <p:cNvSpPr txBox="1"/>
          <p:nvPr/>
        </p:nvSpPr>
        <p:spPr>
          <a:xfrm>
            <a:off x="533472" y="1617284"/>
            <a:ext cx="80936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/>
              <a:t>以一对</a:t>
            </a:r>
            <a:r>
              <a:rPr kumimoji="1" lang="en-US" altLang="zh-CN" sz="2000" b="1" dirty="0"/>
              <a:t>LP</a:t>
            </a:r>
            <a:r>
              <a:rPr kumimoji="1" lang="zh-CN" altLang="en-US" sz="2000" b="1" dirty="0"/>
              <a:t>为单位进行搜索</a:t>
            </a:r>
            <a:r>
              <a:rPr kumimoji="1" lang="zh-CN" altLang="en-US" sz="2000" dirty="0"/>
              <a:t>：</a:t>
            </a:r>
            <a:endParaRPr kumimoji="1" lang="en-US" altLang="zh-CN" sz="2000" dirty="0"/>
          </a:p>
          <a:p>
            <a:r>
              <a:rPr kumimoji="1" lang="zh-CN" altLang="en-US" sz="2000" dirty="0"/>
              <a:t>搜索</a:t>
            </a:r>
            <a:r>
              <a:rPr kumimoji="1" lang="en-US" altLang="zh-CN" sz="2000" dirty="0"/>
              <a:t>LP1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LP2</a:t>
            </a:r>
            <a:r>
              <a:rPr kumimoji="1" lang="zh-CN" altLang="en-US" sz="2000" dirty="0"/>
              <a:t>之间的</a:t>
            </a:r>
            <a:r>
              <a:rPr kumimoji="1" lang="en-US" altLang="zh-CN" sz="2000" dirty="0"/>
              <a:t>Extended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Layer</a:t>
            </a:r>
          </a:p>
          <a:p>
            <a:endParaRPr kumimoji="1" lang="en-US" altLang="zh-CN" sz="2000" dirty="0"/>
          </a:p>
          <a:p>
            <a:r>
              <a:rPr kumimoji="1" lang="zh-CN" altLang="en-US" sz="2000" b="1" dirty="0"/>
              <a:t>结束条件</a:t>
            </a:r>
            <a:r>
              <a:rPr kumimoji="1" lang="zh-CN" altLang="en-US" sz="2000" dirty="0"/>
              <a:t>：</a:t>
            </a:r>
            <a:endParaRPr kumimoji="1" lang="en-US" altLang="zh-CN" sz="2000" dirty="0"/>
          </a:p>
          <a:p>
            <a:r>
              <a:rPr kumimoji="1" lang="zh-CN" altLang="en-US" sz="2000" dirty="0"/>
              <a:t>搜索直到</a:t>
            </a:r>
            <a:r>
              <a:rPr kumimoji="1" lang="en-US" altLang="zh-CN" sz="2000" dirty="0"/>
              <a:t>LP1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LP2</a:t>
            </a:r>
            <a:r>
              <a:rPr kumimoji="1" lang="zh-CN" altLang="en-US" sz="2000" dirty="0"/>
              <a:t>路网中可用的</a:t>
            </a:r>
            <a:r>
              <a:rPr kumimoji="1" lang="en-US" altLang="zh-CN" sz="2000" dirty="0"/>
              <a:t>Extended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Layer</a:t>
            </a:r>
            <a:r>
              <a:rPr kumimoji="1" lang="zh-CN" altLang="en-US" sz="2000" dirty="0"/>
              <a:t>都被搜索出来，或者</a:t>
            </a:r>
            <a:r>
              <a:rPr kumimoji="1" lang="en-US" altLang="zh-CN" sz="2000" dirty="0"/>
              <a:t>k</a:t>
            </a:r>
            <a:r>
              <a:rPr kumimoji="1" lang="zh-CN" altLang="en-US" sz="2000" dirty="0"/>
              <a:t>达到</a:t>
            </a:r>
            <a:r>
              <a:rPr kumimoji="1" lang="zh-CN" altLang="en-US" sz="2000" dirty="0">
                <a:solidFill>
                  <a:schemeClr val="accent1"/>
                </a:solidFill>
              </a:rPr>
              <a:t>理想值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6C3BECA-DD96-64A2-702F-926D1CBA800C}"/>
              </a:ext>
            </a:extLst>
          </p:cNvPr>
          <p:cNvSpPr txBox="1"/>
          <p:nvPr/>
        </p:nvSpPr>
        <p:spPr>
          <a:xfrm>
            <a:off x="1852826" y="3943075"/>
            <a:ext cx="5438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chemeClr val="accent1"/>
                </a:solidFill>
              </a:rPr>
              <a:t>问题：</a:t>
            </a:r>
            <a:r>
              <a:rPr kumimoji="1" lang="en-US" altLang="zh-CN" sz="2000" dirty="0">
                <a:solidFill>
                  <a:schemeClr val="accent1"/>
                </a:solidFill>
              </a:rPr>
              <a:t>Extended</a:t>
            </a:r>
            <a:r>
              <a:rPr kumimoji="1" lang="zh-CN" altLang="en-US" sz="2000" dirty="0">
                <a:solidFill>
                  <a:schemeClr val="accent1"/>
                </a:solidFill>
              </a:rPr>
              <a:t> </a:t>
            </a:r>
            <a:r>
              <a:rPr kumimoji="1" lang="en-US" altLang="zh-CN" sz="2000" dirty="0">
                <a:solidFill>
                  <a:schemeClr val="accent1"/>
                </a:solidFill>
              </a:rPr>
              <a:t>Layer</a:t>
            </a:r>
            <a:r>
              <a:rPr kumimoji="1" lang="zh-CN" altLang="en-US" sz="2000" dirty="0">
                <a:solidFill>
                  <a:schemeClr val="accent1"/>
                </a:solidFill>
              </a:rPr>
              <a:t>数量</a:t>
            </a:r>
            <a:r>
              <a:rPr kumimoji="1" lang="en-US" altLang="zh-CN" sz="2000" dirty="0">
                <a:solidFill>
                  <a:schemeClr val="accent1"/>
                </a:solidFill>
              </a:rPr>
              <a:t>k</a:t>
            </a:r>
            <a:r>
              <a:rPr kumimoji="1" lang="zh-CN" altLang="en-US" sz="2000" dirty="0">
                <a:solidFill>
                  <a:schemeClr val="accent1"/>
                </a:solidFill>
              </a:rPr>
              <a:t>的理想值怎么确定？</a:t>
            </a:r>
            <a:endParaRPr kumimoji="1"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A35D03-5349-C929-68DE-697E7D32035A}"/>
              </a:ext>
            </a:extLst>
          </p:cNvPr>
          <p:cNvSpPr txBox="1"/>
          <p:nvPr/>
        </p:nvSpPr>
        <p:spPr>
          <a:xfrm>
            <a:off x="428281" y="199434"/>
            <a:ext cx="4237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搜索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Extended</a:t>
            </a: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Layer</a:t>
            </a:r>
            <a:endParaRPr lang="zh-CN" altLang="en-US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1381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076987-D114-E4F2-0778-F4E1430D2B97}"/>
              </a:ext>
            </a:extLst>
          </p:cNvPr>
          <p:cNvSpPr txBox="1"/>
          <p:nvPr/>
        </p:nvSpPr>
        <p:spPr>
          <a:xfrm>
            <a:off x="559173" y="1109531"/>
            <a:ext cx="296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量化</a:t>
            </a:r>
            <a:r>
              <a:rPr kumimoji="1" lang="en-US" altLang="zh-CN" sz="2000" dirty="0"/>
              <a:t>k</a:t>
            </a:r>
            <a:r>
              <a:rPr kumimoji="1" lang="zh-CN" altLang="en-US" sz="2000" dirty="0"/>
              <a:t>和仿真代价的关系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43DCA7F-0E37-1576-4E85-F1DC7462D35B}"/>
                  </a:ext>
                </a:extLst>
              </p:cNvPr>
              <p:cNvSpPr txBox="1"/>
              <p:nvPr/>
            </p:nvSpPr>
            <p:spPr>
              <a:xfrm>
                <a:off x="1353972" y="1868079"/>
                <a:ext cx="4572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ts val="12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𝑇𝑎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 </m:t>
                      </m:r>
                      <m:d>
                        <m:d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8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⋅(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+1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zh-CN" sz="1800" dirty="0">
                  <a:effectLst/>
                  <a:latin typeface="Georgia" panose="02040502050405020303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43DCA7F-0E37-1576-4E85-F1DC7462D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972" y="1868079"/>
                <a:ext cx="4572000" cy="400110"/>
              </a:xfrm>
              <a:prstGeom prst="rect">
                <a:avLst/>
              </a:prstGeom>
              <a:blipFill>
                <a:blip r:embed="rId3"/>
                <a:stretch>
                  <a:fillRect t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E62C6257-F178-421F-7166-3D95E550D7E1}"/>
              </a:ext>
            </a:extLst>
          </p:cNvPr>
          <p:cNvSpPr/>
          <p:nvPr/>
        </p:nvSpPr>
        <p:spPr>
          <a:xfrm>
            <a:off x="1533433" y="4194995"/>
            <a:ext cx="6640838" cy="641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1E94F63A-8DCB-0805-BF23-4E608E746171}"/>
              </a:ext>
            </a:extLst>
          </p:cNvPr>
          <p:cNvCxnSpPr>
            <a:cxnSpLocks/>
          </p:cNvCxnSpPr>
          <p:nvPr/>
        </p:nvCxnSpPr>
        <p:spPr>
          <a:xfrm>
            <a:off x="4833199" y="3601514"/>
            <a:ext cx="0" cy="2682829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E4A5B71A-C7D4-5739-364A-B0B2B3051ECE}"/>
              </a:ext>
            </a:extLst>
          </p:cNvPr>
          <p:cNvCxnSpPr/>
          <p:nvPr/>
        </p:nvCxnSpPr>
        <p:spPr>
          <a:xfrm>
            <a:off x="4248511" y="4314866"/>
            <a:ext cx="116937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4CE293A-5AAC-126A-C3A8-A1B6BA64FF7A}"/>
              </a:ext>
            </a:extLst>
          </p:cNvPr>
          <p:cNvSpPr/>
          <p:nvPr/>
        </p:nvSpPr>
        <p:spPr>
          <a:xfrm>
            <a:off x="1533433" y="5207285"/>
            <a:ext cx="6640838" cy="641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0AF9C01D-5106-5EAA-255C-A7E258A90D0C}"/>
              </a:ext>
            </a:extLst>
          </p:cNvPr>
          <p:cNvCxnSpPr/>
          <p:nvPr/>
        </p:nvCxnSpPr>
        <p:spPr>
          <a:xfrm>
            <a:off x="4248511" y="5327156"/>
            <a:ext cx="116937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879FA87-011A-8794-FF6E-070F9BE8F6D0}"/>
              </a:ext>
            </a:extLst>
          </p:cNvPr>
          <p:cNvSpPr txBox="1"/>
          <p:nvPr/>
        </p:nvSpPr>
        <p:spPr>
          <a:xfrm>
            <a:off x="785693" y="426319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LP1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900F8B8-40C4-DFAE-5B04-4A0BE22A5184}"/>
              </a:ext>
            </a:extLst>
          </p:cNvPr>
          <p:cNvSpPr txBox="1"/>
          <p:nvPr/>
        </p:nvSpPr>
        <p:spPr>
          <a:xfrm>
            <a:off x="851762" y="535483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LP2</a:t>
            </a:r>
            <a:endParaRPr kumimoji="1"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9FD4025-EAAA-03AA-7136-1F9B980089A9}"/>
              </a:ext>
            </a:extLst>
          </p:cNvPr>
          <p:cNvSpPr/>
          <p:nvPr/>
        </p:nvSpPr>
        <p:spPr>
          <a:xfrm>
            <a:off x="4833200" y="4194995"/>
            <a:ext cx="738956" cy="641839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71149D-A12C-5C26-8969-0BA1136102CC}"/>
              </a:ext>
            </a:extLst>
          </p:cNvPr>
          <p:cNvSpPr/>
          <p:nvPr/>
        </p:nvSpPr>
        <p:spPr>
          <a:xfrm>
            <a:off x="6307713" y="4213459"/>
            <a:ext cx="738956" cy="641839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Buffer</a:t>
            </a:r>
            <a:endParaRPr kumimoji="1" lang="zh-CN" altLang="en-US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E82028B-C61C-57EB-9CF9-2FE82C581103}"/>
              </a:ext>
            </a:extLst>
          </p:cNvPr>
          <p:cNvSpPr/>
          <p:nvPr/>
        </p:nvSpPr>
        <p:spPr>
          <a:xfrm>
            <a:off x="2245740" y="5199264"/>
            <a:ext cx="738956" cy="641839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Buffer</a:t>
            </a:r>
            <a:endParaRPr kumimoji="1" lang="zh-CN" altLang="en-US" sz="16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DCCEE75-F0C1-B242-25DC-EDCB427667D6}"/>
              </a:ext>
            </a:extLst>
          </p:cNvPr>
          <p:cNvSpPr/>
          <p:nvPr/>
        </p:nvSpPr>
        <p:spPr>
          <a:xfrm>
            <a:off x="1536376" y="3881800"/>
            <a:ext cx="4794121" cy="111222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76C072F-0985-72C8-F6F1-43EF6002ED81}"/>
              </a:ext>
            </a:extLst>
          </p:cNvPr>
          <p:cNvSpPr/>
          <p:nvPr/>
        </p:nvSpPr>
        <p:spPr>
          <a:xfrm>
            <a:off x="3005420" y="4994029"/>
            <a:ext cx="5168852" cy="111222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5290D07-3E66-0648-D735-A2B055BAC93D}"/>
              </a:ext>
            </a:extLst>
          </p:cNvPr>
          <p:cNvSpPr/>
          <p:nvPr/>
        </p:nvSpPr>
        <p:spPr>
          <a:xfrm>
            <a:off x="6330497" y="3878228"/>
            <a:ext cx="738955" cy="1112229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4A0C633-9DEF-255C-BE69-D6DFFEF1310D}"/>
              </a:ext>
            </a:extLst>
          </p:cNvPr>
          <p:cNvSpPr/>
          <p:nvPr/>
        </p:nvSpPr>
        <p:spPr>
          <a:xfrm>
            <a:off x="2266465" y="5009709"/>
            <a:ext cx="738955" cy="1096549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387C804-D7A9-530B-DC0C-6EE33E226BE3}"/>
              </a:ext>
            </a:extLst>
          </p:cNvPr>
          <p:cNvSpPr/>
          <p:nvPr/>
        </p:nvSpPr>
        <p:spPr>
          <a:xfrm>
            <a:off x="3018991" y="5207285"/>
            <a:ext cx="904944" cy="641839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7E785C4-26DA-6D54-AFA0-AE9F89034136}"/>
              </a:ext>
            </a:extLst>
          </p:cNvPr>
          <p:cNvSpPr/>
          <p:nvPr/>
        </p:nvSpPr>
        <p:spPr>
          <a:xfrm>
            <a:off x="5572156" y="4194995"/>
            <a:ext cx="738956" cy="641839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7A43D4E-3DC8-7A58-697A-281186A5D0E1}"/>
              </a:ext>
            </a:extLst>
          </p:cNvPr>
          <p:cNvSpPr/>
          <p:nvPr/>
        </p:nvSpPr>
        <p:spPr>
          <a:xfrm>
            <a:off x="3928255" y="5201001"/>
            <a:ext cx="904944" cy="641839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F25BC2B-072A-B6E5-5BBC-626BAA392039}"/>
              </a:ext>
            </a:extLst>
          </p:cNvPr>
          <p:cNvCxnSpPr/>
          <p:nvPr/>
        </p:nvCxnSpPr>
        <p:spPr>
          <a:xfrm>
            <a:off x="3754315" y="2158095"/>
            <a:ext cx="0" cy="215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DCB8337-5081-ADDC-15E1-93E084283F51}"/>
                  </a:ext>
                </a:extLst>
              </p:cNvPr>
              <p:cNvSpPr txBox="1"/>
              <p:nvPr/>
            </p:nvSpPr>
            <p:spPr>
              <a:xfrm>
                <a:off x="2842682" y="2402730"/>
                <a:ext cx="2242152" cy="422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是</m:t>
                        </m:r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kumimoji="1" lang="zh-CN" altLang="en-US" dirty="0"/>
                  <a:t>中车的数量</a:t>
                </a: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DCB8337-5081-ADDC-15E1-93E084283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682" y="2402730"/>
                <a:ext cx="2242152" cy="422873"/>
              </a:xfrm>
              <a:prstGeom prst="rect">
                <a:avLst/>
              </a:prstGeom>
              <a:blipFill>
                <a:blip r:embed="rId4"/>
                <a:stretch>
                  <a:fillRect r="-1124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B454D95-757F-C87F-2ED9-2E74091CDCD3}"/>
                  </a:ext>
                </a:extLst>
              </p:cNvPr>
              <p:cNvSpPr txBox="1"/>
              <p:nvPr/>
            </p:nvSpPr>
            <p:spPr>
              <a:xfrm>
                <a:off x="4906397" y="4361272"/>
                <a:ext cx="654367" cy="4150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B454D95-757F-C87F-2ED9-2E74091CD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397" y="4361272"/>
                <a:ext cx="654367" cy="415050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2F6707C-B2EF-4F2F-FDFF-2F45CADE3882}"/>
                  </a:ext>
                </a:extLst>
              </p:cNvPr>
              <p:cNvSpPr txBox="1"/>
              <p:nvPr/>
            </p:nvSpPr>
            <p:spPr>
              <a:xfrm>
                <a:off x="5611052" y="4360695"/>
                <a:ext cx="654367" cy="415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2F6707C-B2EF-4F2F-FDFF-2F45CADE3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052" y="4360695"/>
                <a:ext cx="654367" cy="415627"/>
              </a:xfrm>
              <a:prstGeom prst="rect">
                <a:avLst/>
              </a:prstGeom>
              <a:blipFill>
                <a:blip r:embed="rId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6B68214-DE00-E1CC-9270-AEAF2845BB64}"/>
                  </a:ext>
                </a:extLst>
              </p:cNvPr>
              <p:cNvSpPr txBox="1"/>
              <p:nvPr/>
            </p:nvSpPr>
            <p:spPr>
              <a:xfrm>
                <a:off x="1044738" y="3078042"/>
                <a:ext cx="650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ts val="12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𝑏𝑤</m:t>
                          </m:r>
                        </m:den>
                      </m:f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⋅</m:t>
                      </m:r>
                      <m:d>
                        <m:d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 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8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18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𝑏𝑤</m:t>
                          </m:r>
                        </m:den>
                      </m:f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𝑠𝑟𝑙</m:t>
                      </m:r>
                    </m:oMath>
                  </m:oMathPara>
                </a14:m>
                <a:endParaRPr lang="zh-CN" altLang="zh-CN" sz="1800" dirty="0">
                  <a:effectLst/>
                  <a:latin typeface="Georgia" panose="02040502050405020303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6B68214-DE00-E1CC-9270-AEAF2845B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38" y="3078042"/>
                <a:ext cx="6505299" cy="400110"/>
              </a:xfrm>
              <a:prstGeom prst="rect">
                <a:avLst/>
              </a:prstGeom>
              <a:blipFill>
                <a:blip r:embed="rId7"/>
                <a:stretch>
                  <a:fillRect t="-5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5E9EFC33-3F0E-4386-FD84-08D04FE6D0BE}"/>
                  </a:ext>
                </a:extLst>
              </p:cNvPr>
              <p:cNvSpPr txBox="1"/>
              <p:nvPr/>
            </p:nvSpPr>
            <p:spPr>
              <a:xfrm>
                <a:off x="3602272" y="1132966"/>
                <a:ext cx="457200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5E9EFC33-3F0E-4386-FD84-08D04FE6D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272" y="1132966"/>
                <a:ext cx="4572000" cy="391646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A2EB0EB0-11E5-3230-E01E-E718D3AE219B}"/>
              </a:ext>
            </a:extLst>
          </p:cNvPr>
          <p:cNvSpPr txBox="1"/>
          <p:nvPr/>
        </p:nvSpPr>
        <p:spPr>
          <a:xfrm>
            <a:off x="7069452" y="178876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多出的计算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A828704-DD9D-DA89-62DF-446B87EB4DF0}"/>
              </a:ext>
            </a:extLst>
          </p:cNvPr>
          <p:cNvSpPr txBox="1"/>
          <p:nvPr/>
        </p:nvSpPr>
        <p:spPr>
          <a:xfrm>
            <a:off x="7069452" y="295468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多出的传输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233C5C-269D-6C88-FF08-E98F0E9C02AC}"/>
              </a:ext>
            </a:extLst>
          </p:cNvPr>
          <p:cNvSpPr txBox="1"/>
          <p:nvPr/>
        </p:nvSpPr>
        <p:spPr>
          <a:xfrm>
            <a:off x="428281" y="199434"/>
            <a:ext cx="4237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搜索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Extended</a:t>
            </a: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Layer</a:t>
            </a:r>
            <a:endParaRPr lang="zh-CN" altLang="en-US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8940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076987-D114-E4F2-0778-F4E1430D2B97}"/>
              </a:ext>
            </a:extLst>
          </p:cNvPr>
          <p:cNvSpPr txBox="1"/>
          <p:nvPr/>
        </p:nvSpPr>
        <p:spPr>
          <a:xfrm>
            <a:off x="559173" y="1109531"/>
            <a:ext cx="296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量化</a:t>
            </a:r>
            <a:r>
              <a:rPr kumimoji="1" lang="en-US" altLang="zh-CN" sz="2000" dirty="0"/>
              <a:t>k</a:t>
            </a:r>
            <a:r>
              <a:rPr kumimoji="1" lang="zh-CN" altLang="en-US" sz="2000" dirty="0"/>
              <a:t>和仿真代价的关系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5E9EFC33-3F0E-4386-FD84-08D04FE6D0BE}"/>
                  </a:ext>
                </a:extLst>
              </p:cNvPr>
              <p:cNvSpPr txBox="1"/>
              <p:nvPr/>
            </p:nvSpPr>
            <p:spPr>
              <a:xfrm>
                <a:off x="1002851" y="1651520"/>
                <a:ext cx="5778093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 i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zh-CN" altLang="en-US" dirty="0"/>
                  <a:t>非凸 遍历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获得最佳的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值</a:t>
                </a: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5E9EFC33-3F0E-4386-FD84-08D04FE6D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51" y="1651520"/>
                <a:ext cx="5778093" cy="391646"/>
              </a:xfrm>
              <a:prstGeom prst="rect">
                <a:avLst/>
              </a:prstGeom>
              <a:blipFill>
                <a:blip r:embed="rId3"/>
                <a:stretch>
                  <a:fillRect t="-9677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89986A34-73F3-13F1-EC8B-2F1E40A07678}"/>
              </a:ext>
            </a:extLst>
          </p:cNvPr>
          <p:cNvSpPr txBox="1"/>
          <p:nvPr/>
        </p:nvSpPr>
        <p:spPr>
          <a:xfrm>
            <a:off x="3440921" y="2991010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</a:rPr>
              <a:t>问题：</a:t>
            </a:r>
            <a:r>
              <a:rPr kumimoji="1" lang="en-US" altLang="zh-CN" dirty="0">
                <a:solidFill>
                  <a:schemeClr val="accent1"/>
                </a:solidFill>
              </a:rPr>
              <a:t>k</a:t>
            </a:r>
            <a:r>
              <a:rPr kumimoji="1" lang="zh-CN" altLang="en-US" dirty="0">
                <a:solidFill>
                  <a:schemeClr val="accent1"/>
                </a:solidFill>
              </a:rPr>
              <a:t>遍历范围太大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14897D6-20C0-B841-7EF4-4C3AD182BB7A}"/>
                  </a:ext>
                </a:extLst>
              </p:cNvPr>
              <p:cNvSpPr txBox="1"/>
              <p:nvPr/>
            </p:nvSpPr>
            <p:spPr>
              <a:xfrm>
                <a:off x="3554917" y="4296068"/>
                <a:ext cx="4572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ts val="12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1800" i="1">
                                    <a:effectLst/>
                                    <a:latin typeface="DengXian" panose="02010600030101010101" pitchFamily="2" charset="-122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>
                                    <a:effectLst/>
                                    <a:latin typeface="Georgia" panose="02040502050405020303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i="1">
                                    <a:effectLst/>
                                    <a:latin typeface="DengXian" panose="02010600030101010101" pitchFamily="2" charset="-122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min</m:t>
                                </m:r>
                                <m:d>
                                  <m:d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,2⋅</m:t>
                                    </m:r>
                                    <m:sSubSup>
                                      <m:sSubSupPr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ˆ"/>
                                            <m:ctrlPr>
                                              <a:rPr lang="zh-CN" altLang="zh-CN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1800" i="1">
                                    <a:effectLst/>
                                    <a:latin typeface="DengXian" panose="02010600030101010101" pitchFamily="2" charset="-122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>
                                    <a:effectLst/>
                                    <a:latin typeface="Georgia" panose="02040502050405020303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otherwise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i="1">
                                    <a:effectLst/>
                                    <a:latin typeface="DengXian" panose="02010600030101010101" pitchFamily="2" charset="-122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1800" dirty="0">
                  <a:effectLst/>
                  <a:latin typeface="Georgia" panose="02040502050405020303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14897D6-20C0-B841-7EF4-4C3AD182B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917" y="4296068"/>
                <a:ext cx="4572000" cy="400110"/>
              </a:xfrm>
              <a:prstGeom prst="rect">
                <a:avLst/>
              </a:prstGeom>
              <a:blipFill>
                <a:blip r:embed="rId4"/>
                <a:stretch>
                  <a:fillRect l="-20499" t="-631250" r="-554" b="-7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474621D9-7D38-BBBB-04D5-D22C577BE810}"/>
              </a:ext>
            </a:extLst>
          </p:cNvPr>
          <p:cNvSpPr txBox="1"/>
          <p:nvPr/>
        </p:nvSpPr>
        <p:spPr>
          <a:xfrm>
            <a:off x="462672" y="4048912"/>
            <a:ext cx="3058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解决方法：设定遍历</a:t>
            </a:r>
            <a:r>
              <a:rPr kumimoji="1" lang="en-US" altLang="zh-CN" dirty="0"/>
              <a:t>k</a:t>
            </a:r>
            <a:r>
              <a:rPr kumimoji="1" lang="zh-CN" altLang="en-US" dirty="0"/>
              <a:t>的上界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123654-CC25-B7A4-922C-43600EF123C4}"/>
              </a:ext>
            </a:extLst>
          </p:cNvPr>
          <p:cNvSpPr txBox="1"/>
          <p:nvPr/>
        </p:nvSpPr>
        <p:spPr>
          <a:xfrm>
            <a:off x="1002851" y="2255091"/>
            <a:ext cx="6983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什么时候算</a:t>
            </a:r>
            <a:r>
              <a:rPr kumimoji="1" lang="en-US" altLang="zh-CN" dirty="0"/>
              <a:t>k</a:t>
            </a:r>
            <a:r>
              <a:rPr kumimoji="1" lang="zh-CN" altLang="en-US" dirty="0"/>
              <a:t>：把仿真分成多个等长的时间段，每个时间段开始计算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3976FD-1D5B-0E4F-F4DD-586D029E840E}"/>
              </a:ext>
            </a:extLst>
          </p:cNvPr>
          <p:cNvSpPr txBox="1"/>
          <p:nvPr/>
        </p:nvSpPr>
        <p:spPr>
          <a:xfrm>
            <a:off x="2096226" y="4971875"/>
            <a:ext cx="5367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基于假设：后一个时间段的</a:t>
            </a:r>
            <a:r>
              <a:rPr kumimoji="1" lang="en-US" altLang="zh-CN" dirty="0"/>
              <a:t>k</a:t>
            </a:r>
            <a:r>
              <a:rPr kumimoji="1" lang="zh-CN" altLang="en-US" dirty="0"/>
              <a:t>不会大于前一个的两倍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DAA37B-2D60-8DDE-9D17-4DB6A0AFD4A5}"/>
              </a:ext>
            </a:extLst>
          </p:cNvPr>
          <p:cNvSpPr txBox="1"/>
          <p:nvPr/>
        </p:nvSpPr>
        <p:spPr>
          <a:xfrm>
            <a:off x="428281" y="199434"/>
            <a:ext cx="4237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搜索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Extended</a:t>
            </a: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Layer</a:t>
            </a:r>
            <a:endParaRPr lang="zh-CN" altLang="en-US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3886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提纲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1386840" y="3185343"/>
            <a:ext cx="2476621" cy="521970"/>
            <a:chOff x="1104898" y="1549242"/>
            <a:chExt cx="2323652" cy="524052"/>
          </a:xfrm>
        </p:grpSpPr>
        <p:sp>
          <p:nvSpPr>
            <p:cNvPr id="27" name="文本框 26"/>
            <p:cNvSpPr txBox="1"/>
            <p:nvPr/>
          </p:nvSpPr>
          <p:spPr>
            <a:xfrm>
              <a:off x="1463657" y="1549242"/>
              <a:ext cx="1964893" cy="524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问题背景</a:t>
              </a:r>
            </a:p>
          </p:txBody>
        </p:sp>
        <p:grpSp>
          <p:nvGrpSpPr>
            <p:cNvPr id="28" name="Google Shape;1483;p78"/>
            <p:cNvGrpSpPr/>
            <p:nvPr/>
          </p:nvGrpSpPr>
          <p:grpSpPr>
            <a:xfrm>
              <a:off x="1104898" y="1661974"/>
              <a:ext cx="206582" cy="297757"/>
              <a:chOff x="5083925" y="2066350"/>
              <a:chExt cx="28825" cy="41550"/>
            </a:xfrm>
          </p:grpSpPr>
          <p:sp>
            <p:nvSpPr>
              <p:cNvPr id="29" name="Google Shape;1484;p78"/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solidFill>
                <a:srgbClr val="0240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485;p78"/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" name="文本框 32"/>
          <p:cNvSpPr txBox="1"/>
          <p:nvPr/>
        </p:nvSpPr>
        <p:spPr>
          <a:xfrm>
            <a:off x="4288154" y="3825104"/>
            <a:ext cx="4593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" sz="2000" b="1" spc="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改善</a:t>
            </a:r>
            <a:r>
              <a:rPr lang="zh-CN" altLang="en-US" sz="2000" b="1" spc="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同步</a:t>
            </a:r>
            <a:endParaRPr lang="zh-CN" altLang="en-US" sz="2000" b="1" spc="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008662" y="2316480"/>
            <a:ext cx="0" cy="2225040"/>
          </a:xfrm>
          <a:prstGeom prst="line">
            <a:avLst/>
          </a:prstGeom>
          <a:ln w="19050">
            <a:solidFill>
              <a:srgbClr val="0240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288154" y="2530668"/>
            <a:ext cx="336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交通仿真</a:t>
            </a:r>
            <a:endParaRPr lang="zh-CN" altLang="zh-CN" sz="2000" b="1" spc="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9015672-C9EF-A4A3-39BD-139E7A442368}"/>
              </a:ext>
            </a:extLst>
          </p:cNvPr>
          <p:cNvSpPr txBox="1"/>
          <p:nvPr/>
        </p:nvSpPr>
        <p:spPr>
          <a:xfrm>
            <a:off x="4288154" y="3177886"/>
            <a:ext cx="336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分布式交通仿真</a:t>
            </a:r>
            <a:endParaRPr lang="zh-CN" altLang="zh-CN" sz="2000" b="1" spc="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提纲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2122163" y="3184371"/>
            <a:ext cx="2520169" cy="523220"/>
            <a:chOff x="1104898" y="1549242"/>
            <a:chExt cx="2520169" cy="523220"/>
          </a:xfrm>
        </p:grpSpPr>
        <p:sp>
          <p:nvSpPr>
            <p:cNvPr id="27" name="文本框 26"/>
            <p:cNvSpPr txBox="1"/>
            <p:nvPr/>
          </p:nvSpPr>
          <p:spPr>
            <a:xfrm>
              <a:off x="1463656" y="1549242"/>
              <a:ext cx="21614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实验分析</a:t>
              </a:r>
            </a:p>
          </p:txBody>
        </p:sp>
        <p:grpSp>
          <p:nvGrpSpPr>
            <p:cNvPr id="28" name="Google Shape;1483;p78"/>
            <p:cNvGrpSpPr/>
            <p:nvPr/>
          </p:nvGrpSpPr>
          <p:grpSpPr>
            <a:xfrm>
              <a:off x="1104898" y="1661974"/>
              <a:ext cx="206582" cy="297757"/>
              <a:chOff x="5083925" y="2066350"/>
              <a:chExt cx="28825" cy="41550"/>
            </a:xfrm>
          </p:grpSpPr>
          <p:sp>
            <p:nvSpPr>
              <p:cNvPr id="29" name="Google Shape;1484;p78"/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solidFill>
                <a:srgbClr val="0240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485;p78"/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" name="文本框 32"/>
          <p:cNvSpPr txBox="1"/>
          <p:nvPr/>
        </p:nvSpPr>
        <p:spPr>
          <a:xfrm>
            <a:off x="5117041" y="2836728"/>
            <a:ext cx="23623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实验设定</a:t>
            </a:r>
            <a:endParaRPr lang="en-US" altLang="zh-CN" sz="2400" b="1" spc="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572000" y="2348556"/>
            <a:ext cx="0" cy="2233913"/>
          </a:xfrm>
          <a:prstGeom prst="line">
            <a:avLst/>
          </a:prstGeom>
          <a:ln w="19050">
            <a:solidFill>
              <a:srgbClr val="0240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117041" y="3519951"/>
            <a:ext cx="2545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en-US" altLang="zh-CN" sz="2400" b="1" spc="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7990" y="199390"/>
            <a:ext cx="47720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实验设定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474882" y="1074509"/>
                <a:ext cx="8316752" cy="4708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设备</a:t>
                </a:r>
                <a:endParaRPr lang="en-US" altLang="zh-CN" sz="2000" dirty="0"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三个节点组成的集群</a:t>
                </a:r>
                <a:endParaRPr lang="en-US" altLang="zh-CN" sz="2000" dirty="0"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每个节点 </a:t>
                </a:r>
                <a:r>
                  <a:rPr lang="en-US" altLang="zh-CN" sz="2000" dirty="0" err="1">
                    <a:latin typeface="Calibri" panose="020F0502020204030204" pitchFamily="34" charset="0"/>
                    <a:ea typeface="微软雅黑" panose="020B0503020204020204" pitchFamily="34" charset="-122"/>
                  </a:rPr>
                  <a:t>Octacore</a:t>
                </a:r>
                <a:r>
                  <a:rPr lang="en-US" altLang="zh-CN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 Intel(R) Xeon®/2.6 GHz</a:t>
                </a:r>
                <a:r>
                  <a:rPr lang="zh-CN" altLang="en-US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CN" altLang="en-US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2 CPUs, 192 GB memory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数据</a:t>
                </a:r>
                <a:endParaRPr lang="en-US" altLang="zh-CN" sz="2000" dirty="0"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新加坡路网 </a:t>
                </a:r>
                <a:r>
                  <a:rPr lang="en-US" altLang="zh-CN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80000</a:t>
                </a:r>
                <a:r>
                  <a:rPr lang="zh-CN" altLang="en-US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道路 </a:t>
                </a:r>
                <a:r>
                  <a:rPr lang="en-US" altLang="zh-CN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40000</a:t>
                </a:r>
                <a:r>
                  <a:rPr lang="zh-CN" altLang="en-US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路口</a:t>
                </a:r>
                <a:endParaRPr lang="en-US" altLang="zh-CN" sz="2000" dirty="0"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超参</a:t>
                </a:r>
                <a:endParaRPr lang="en-US" altLang="zh-CN" sz="2000" dirty="0"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一个</a:t>
                </a:r>
                <a:r>
                  <a:rPr lang="en-US" altLang="zh-CN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agent</a:t>
                </a:r>
                <a:r>
                  <a:rPr lang="zh-CN" altLang="en-US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一个</a:t>
                </a:r>
                <a:r>
                  <a:rPr lang="en-US" altLang="zh-CN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step</a:t>
                </a:r>
                <a:r>
                  <a:rPr lang="zh-CN" altLang="en-US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内结算的时间 </a:t>
                </a:r>
                <a:r>
                  <a:rPr lang="en-US" altLang="zh-CN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en-US" altLang="zh-CN" sz="2000" dirty="0"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一个</a:t>
                </a:r>
                <a:r>
                  <a:rPr lang="en-US" altLang="zh-CN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agent</a:t>
                </a:r>
                <a:r>
                  <a:rPr lang="zh-CN" altLang="en-US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的数据大小 </a:t>
                </a:r>
                <a:r>
                  <a:rPr lang="en-US" altLang="zh-CN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200</a:t>
                </a:r>
                <a:r>
                  <a:rPr lang="zh-CN" altLang="en-US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到</a:t>
                </a:r>
                <a:r>
                  <a:rPr lang="en-US" altLang="zh-CN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400bytes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一个</a:t>
                </a:r>
                <a:r>
                  <a:rPr lang="en-US" altLang="zh-CN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step</a:t>
                </a:r>
                <a:r>
                  <a:rPr lang="zh-CN" altLang="en-US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长度 </a:t>
                </a:r>
                <a:r>
                  <a:rPr lang="en-US" altLang="zh-CN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0.5s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agent</a:t>
                </a:r>
                <a:r>
                  <a:rPr lang="zh-CN" altLang="en-US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前后的感知距离 </a:t>
                </a:r>
                <a:r>
                  <a:rPr lang="en-US" altLang="zh-CN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40m</a:t>
                </a:r>
                <a:r>
                  <a:rPr lang="zh-CN" altLang="en-US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20m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路网切分</a:t>
                </a:r>
                <a:endParaRPr lang="en-US" altLang="zh-CN" sz="2000" dirty="0"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Metis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动态负载均衡</a:t>
                </a:r>
                <a:endParaRPr lang="en-US" altLang="zh-CN" sz="2000" dirty="0"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时间跨度</a:t>
                </a:r>
                <a:endParaRPr lang="en-US" altLang="zh-CN" sz="2000" dirty="0"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19h</a:t>
                </a:r>
                <a:r>
                  <a:rPr lang="zh-CN" altLang="en-US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 从早上</a:t>
                </a:r>
                <a:r>
                  <a:rPr lang="en-US" altLang="zh-CN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5</a:t>
                </a:r>
                <a:r>
                  <a:rPr lang="zh-CN" altLang="en-US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点到晚间</a:t>
                </a:r>
                <a:r>
                  <a:rPr lang="en-US" altLang="zh-CN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12</a:t>
                </a:r>
                <a:r>
                  <a:rPr lang="zh-CN" altLang="en-US" sz="2000" dirty="0">
                    <a:latin typeface="Calibri" panose="020F0502020204030204" pitchFamily="34" charset="0"/>
                    <a:ea typeface="微软雅黑" panose="020B0503020204020204" pitchFamily="34" charset="-122"/>
                  </a:rPr>
                  <a:t>点</a:t>
                </a: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82" y="1074509"/>
                <a:ext cx="8316752" cy="4708981"/>
              </a:xfrm>
              <a:prstGeom prst="rect">
                <a:avLst/>
              </a:prstGeom>
              <a:blipFill>
                <a:blip r:embed="rId3"/>
                <a:stretch>
                  <a:fillRect l="-610" t="-538" b="-1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7990" y="199390"/>
            <a:ext cx="47720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实验结果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29D489-B8A5-872E-67AC-2ECC569C4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705" y="1468315"/>
            <a:ext cx="4097193" cy="4457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B5FD6F1-78D5-038A-F493-E4407D392574}"/>
              </a:ext>
            </a:extLst>
          </p:cNvPr>
          <p:cNvSpPr txBox="1"/>
          <p:nvPr/>
        </p:nvSpPr>
        <p:spPr>
          <a:xfrm>
            <a:off x="4572000" y="1155697"/>
            <a:ext cx="341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message</a:t>
            </a:r>
            <a:r>
              <a:rPr kumimoji="1" lang="zh-CN" altLang="en-US" dirty="0"/>
              <a:t>数量减少 </a:t>
            </a:r>
            <a:r>
              <a:rPr kumimoji="1" lang="en-US" altLang="zh-CN" dirty="0"/>
              <a:t>lookahead</a:t>
            </a:r>
            <a:r>
              <a:rPr kumimoji="1" lang="zh-CN" altLang="en-US" dirty="0"/>
              <a:t>增加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C5F2A5-3E07-D3BC-D636-F4F496A48B7A}"/>
              </a:ext>
            </a:extLst>
          </p:cNvPr>
          <p:cNvSpPr txBox="1"/>
          <p:nvPr/>
        </p:nvSpPr>
        <p:spPr>
          <a:xfrm>
            <a:off x="586154" y="1397675"/>
            <a:ext cx="32107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实验组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不同</a:t>
            </a:r>
            <a:r>
              <a:rPr kumimoji="1" lang="en-US" altLang="zh-CN" dirty="0"/>
              <a:t>LP</a:t>
            </a:r>
            <a:r>
              <a:rPr kumimoji="1" lang="zh-CN" altLang="en-US" dirty="0"/>
              <a:t>数量</a:t>
            </a:r>
            <a:endParaRPr kumimoji="1"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8</a:t>
            </a:r>
            <a:r>
              <a:rPr kumimoji="1" lang="zh-CN" altLang="en-US" dirty="0"/>
              <a:t>、</a:t>
            </a:r>
            <a:r>
              <a:rPr kumimoji="1" lang="en-US" altLang="zh-CN" dirty="0"/>
              <a:t>16</a:t>
            </a:r>
            <a:r>
              <a:rPr kumimoji="1" lang="zh-CN" altLang="en-US" dirty="0"/>
              <a:t>、</a:t>
            </a:r>
            <a:r>
              <a:rPr kumimoji="1" lang="en-US" altLang="zh-CN" dirty="0"/>
              <a:t>32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48LPs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对比不同方法</a:t>
            </a:r>
            <a:endParaRPr kumimoji="1"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barrier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MA-CR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7788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73162E-711C-9775-A82F-51CA762EA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416" y="1407433"/>
            <a:ext cx="4777646" cy="36754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926CD54-BB63-2CDD-C375-5497382E7C51}"/>
              </a:ext>
            </a:extLst>
          </p:cNvPr>
          <p:cNvSpPr txBox="1"/>
          <p:nvPr/>
        </p:nvSpPr>
        <p:spPr>
          <a:xfrm>
            <a:off x="4956089" y="1038101"/>
            <a:ext cx="302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CR</a:t>
            </a:r>
            <a:r>
              <a:rPr kumimoji="1" lang="zh-CN" altLang="en-US" sz="2000" dirty="0"/>
              <a:t>增加了单次传输的内容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E74806-47D0-3B42-EE2F-09123926B3A5}"/>
              </a:ext>
            </a:extLst>
          </p:cNvPr>
          <p:cNvSpPr txBox="1"/>
          <p:nvPr/>
        </p:nvSpPr>
        <p:spPr>
          <a:xfrm>
            <a:off x="4460760" y="5250512"/>
            <a:ext cx="4015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动态调整策略在</a:t>
            </a:r>
            <a:r>
              <a:rPr kumimoji="1" lang="en-US" altLang="zh-CN" sz="2000" dirty="0"/>
              <a:t>LP</a:t>
            </a:r>
            <a:r>
              <a:rPr kumimoji="1" lang="zh-CN" altLang="en-US" sz="2000" dirty="0"/>
              <a:t>多的时候更有效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32D1E17-DF73-7090-8E7D-D422B6003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90" y="4101784"/>
            <a:ext cx="3537341" cy="9715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AD239E7-EAF9-D825-93AC-2B080EF759BF}"/>
              </a:ext>
            </a:extLst>
          </p:cNvPr>
          <p:cNvSpPr txBox="1"/>
          <p:nvPr/>
        </p:nvSpPr>
        <p:spPr>
          <a:xfrm>
            <a:off x="427990" y="199390"/>
            <a:ext cx="47720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26B6513-B8C1-667B-F864-8E09DE405816}"/>
              </a:ext>
            </a:extLst>
          </p:cNvPr>
          <p:cNvSpPr txBox="1"/>
          <p:nvPr/>
        </p:nvSpPr>
        <p:spPr>
          <a:xfrm>
            <a:off x="586154" y="1397675"/>
            <a:ext cx="32107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实验组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不同</a:t>
            </a:r>
            <a:r>
              <a:rPr kumimoji="1" lang="en-US" altLang="zh-CN" dirty="0"/>
              <a:t>LP</a:t>
            </a:r>
            <a:r>
              <a:rPr kumimoji="1" lang="zh-CN" altLang="en-US" dirty="0"/>
              <a:t>数量</a:t>
            </a:r>
            <a:endParaRPr kumimoji="1"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8</a:t>
            </a:r>
            <a:r>
              <a:rPr kumimoji="1" lang="zh-CN" altLang="en-US" dirty="0"/>
              <a:t>、</a:t>
            </a:r>
            <a:r>
              <a:rPr kumimoji="1" lang="en-US" altLang="zh-CN" dirty="0"/>
              <a:t>16</a:t>
            </a:r>
            <a:r>
              <a:rPr kumimoji="1" lang="zh-CN" altLang="en-US" dirty="0"/>
              <a:t>、</a:t>
            </a:r>
            <a:r>
              <a:rPr kumimoji="1" lang="en-US" altLang="zh-CN" dirty="0"/>
              <a:t>32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48LPs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对比不同方法</a:t>
            </a:r>
            <a:endParaRPr kumimoji="1"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barrier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MA-CR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9701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098AB6-1E92-28E5-F4B2-FA76F41E7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599" y="1993892"/>
            <a:ext cx="5188423" cy="25161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3BC1525-9E37-6866-0B31-5E96136BF6D8}"/>
              </a:ext>
            </a:extLst>
          </p:cNvPr>
          <p:cNvSpPr txBox="1"/>
          <p:nvPr/>
        </p:nvSpPr>
        <p:spPr>
          <a:xfrm>
            <a:off x="3914838" y="1468295"/>
            <a:ext cx="4221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和</a:t>
            </a:r>
            <a:r>
              <a:rPr kumimoji="1" lang="en-US" altLang="zh-CN" sz="2000" dirty="0"/>
              <a:t>sequential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simulation</a:t>
            </a:r>
            <a:r>
              <a:rPr kumimoji="1" lang="zh-CN" altLang="en-US" sz="2000" dirty="0"/>
              <a:t>相比的加速比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9B9B69-F145-E6AC-3C52-526BD67ECA2C}"/>
              </a:ext>
            </a:extLst>
          </p:cNvPr>
          <p:cNvSpPr txBox="1"/>
          <p:nvPr/>
        </p:nvSpPr>
        <p:spPr>
          <a:xfrm>
            <a:off x="427990" y="199390"/>
            <a:ext cx="47720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425ABA-A56D-A5AA-81FA-D20EFE4322F1}"/>
              </a:ext>
            </a:extLst>
          </p:cNvPr>
          <p:cNvSpPr txBox="1"/>
          <p:nvPr/>
        </p:nvSpPr>
        <p:spPr>
          <a:xfrm>
            <a:off x="4037983" y="4862289"/>
            <a:ext cx="40979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The speed-up is measured against the </a:t>
            </a:r>
            <a:r>
              <a:rPr lang="zh-CN" altLang="en-US" b="1" dirty="0">
                <a:solidFill>
                  <a:schemeClr val="accent1"/>
                </a:solidFill>
              </a:rPr>
              <a:t>sequential simulation</a:t>
            </a:r>
            <a:r>
              <a:rPr lang="zh-CN" altLang="en-US" dirty="0"/>
              <a:t>, of which execution time is around 9000 seconds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FE562F-FFA8-8F0F-5A10-61B4F0559E07}"/>
              </a:ext>
            </a:extLst>
          </p:cNvPr>
          <p:cNvSpPr txBox="1"/>
          <p:nvPr/>
        </p:nvSpPr>
        <p:spPr>
          <a:xfrm>
            <a:off x="586154" y="1397675"/>
            <a:ext cx="32107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实验组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不同</a:t>
            </a:r>
            <a:r>
              <a:rPr kumimoji="1" lang="en-US" altLang="zh-CN" dirty="0"/>
              <a:t>LP</a:t>
            </a:r>
            <a:r>
              <a:rPr kumimoji="1" lang="zh-CN" altLang="en-US" dirty="0"/>
              <a:t>数量</a:t>
            </a:r>
            <a:endParaRPr kumimoji="1"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8</a:t>
            </a:r>
            <a:r>
              <a:rPr kumimoji="1" lang="zh-CN" altLang="en-US" dirty="0"/>
              <a:t>、</a:t>
            </a:r>
            <a:r>
              <a:rPr kumimoji="1" lang="en-US" altLang="zh-CN" dirty="0"/>
              <a:t>16</a:t>
            </a:r>
            <a:r>
              <a:rPr kumimoji="1" lang="zh-CN" altLang="en-US" dirty="0"/>
              <a:t>、</a:t>
            </a:r>
            <a:r>
              <a:rPr kumimoji="1" lang="en-US" altLang="zh-CN" dirty="0"/>
              <a:t>32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48LPs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对比不同方法</a:t>
            </a:r>
            <a:endParaRPr kumimoji="1"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barrier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MA-CR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6140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D91755-0294-7B82-2F83-656E0F395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345" y="1076674"/>
            <a:ext cx="5808110" cy="175432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2F447C9-702F-2124-D0DD-40B04BFDE505}"/>
              </a:ext>
            </a:extLst>
          </p:cNvPr>
          <p:cNvSpPr txBox="1"/>
          <p:nvPr/>
        </p:nvSpPr>
        <p:spPr>
          <a:xfrm>
            <a:off x="2612392" y="2857530"/>
            <a:ext cx="4364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多出来的</a:t>
            </a:r>
            <a:r>
              <a:rPr kumimoji="1" lang="en-US" altLang="zh-CN" sz="2000" dirty="0"/>
              <a:t>agent</a:t>
            </a:r>
            <a:r>
              <a:rPr kumimoji="1" lang="zh-CN" altLang="en-US" sz="2000" dirty="0"/>
              <a:t>结算量（内存也同样）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A97A86D-D94C-D415-FCB0-8CD2ABC34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239" y="3379878"/>
            <a:ext cx="4947368" cy="175432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1674258-DC91-58F9-3D96-2121DF5BEF1D}"/>
              </a:ext>
            </a:extLst>
          </p:cNvPr>
          <p:cNvSpPr txBox="1"/>
          <p:nvPr/>
        </p:nvSpPr>
        <p:spPr>
          <a:xfrm>
            <a:off x="1447907" y="5256442"/>
            <a:ext cx="6692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/>
              <a:t>多出来的计算最优参数</a:t>
            </a:r>
            <a:r>
              <a:rPr kumimoji="1" lang="en-US" altLang="zh-CN" sz="2000" dirty="0"/>
              <a:t>k</a:t>
            </a:r>
            <a:r>
              <a:rPr kumimoji="1" lang="zh-CN" altLang="en-US" sz="2000" dirty="0"/>
              <a:t>和选择</a:t>
            </a:r>
            <a:r>
              <a:rPr kumimoji="1" lang="en-US" altLang="zh-CN" sz="2000" dirty="0"/>
              <a:t>Extended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Layer</a:t>
            </a:r>
            <a:r>
              <a:rPr kumimoji="1" lang="zh-CN" altLang="en-US" sz="2000" dirty="0"/>
              <a:t>的时间</a:t>
            </a:r>
            <a:endParaRPr kumimoji="1" lang="en-US" altLang="zh-CN" sz="2000" dirty="0"/>
          </a:p>
          <a:p>
            <a:pPr algn="ctr"/>
            <a:r>
              <a:rPr kumimoji="1" lang="zh-CN" altLang="en-US" sz="2000" dirty="0"/>
              <a:t>（</a:t>
            </a:r>
            <a:r>
              <a:rPr kumimoji="1" lang="en-US" altLang="zh-CN" sz="2000" dirty="0"/>
              <a:t>10min</a:t>
            </a:r>
            <a:r>
              <a:rPr kumimoji="1" lang="zh-CN" altLang="en-US" sz="2000" dirty="0"/>
              <a:t>算一次</a:t>
            </a:r>
            <a:r>
              <a:rPr kumimoji="1" lang="en-US" altLang="zh-CN" sz="2000" dirty="0"/>
              <a:t>k</a:t>
            </a:r>
            <a:r>
              <a:rPr kumimoji="1" lang="zh-CN" altLang="en-US" sz="2000" dirty="0"/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1E4884-3F2F-63AA-9680-F79139070124}"/>
              </a:ext>
            </a:extLst>
          </p:cNvPr>
          <p:cNvSpPr txBox="1"/>
          <p:nvPr/>
        </p:nvSpPr>
        <p:spPr>
          <a:xfrm>
            <a:off x="427990" y="199390"/>
            <a:ext cx="47720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实验结果</a:t>
            </a:r>
          </a:p>
        </p:txBody>
      </p:sp>
    </p:spTree>
    <p:extLst>
      <p:ext uri="{BB962C8B-B14F-4D97-AF65-F5344CB8AC3E}">
        <p14:creationId xmlns:p14="http://schemas.microsoft.com/office/powerpoint/2010/main" val="3004497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7990" y="199390"/>
            <a:ext cx="47720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实验分析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674258-DC91-58F9-3D96-2121DF5BEF1D}"/>
              </a:ext>
            </a:extLst>
          </p:cNvPr>
          <p:cNvSpPr txBox="1"/>
          <p:nvPr/>
        </p:nvSpPr>
        <p:spPr>
          <a:xfrm>
            <a:off x="2099609" y="4210157"/>
            <a:ext cx="4944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/>
              <a:t>不同计算</a:t>
            </a:r>
            <a:r>
              <a:rPr kumimoji="1" lang="en-US" altLang="zh-CN" sz="2000" dirty="0"/>
              <a:t>k</a:t>
            </a:r>
            <a:r>
              <a:rPr kumimoji="1" lang="zh-CN" altLang="en-US" sz="2000" dirty="0"/>
              <a:t>的频率对仿真的影响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551AD5-D868-B680-46E8-8E014F185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034" y="1338687"/>
            <a:ext cx="5717931" cy="261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56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7990" y="199390"/>
            <a:ext cx="47720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实验分析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364D20-B8AC-6F52-72B8-75AE8B7B9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554" y="826290"/>
            <a:ext cx="6142892" cy="33146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B4614B9-FFE5-3569-A17C-78860D4443FF}"/>
              </a:ext>
            </a:extLst>
          </p:cNvPr>
          <p:cNvSpPr txBox="1"/>
          <p:nvPr/>
        </p:nvSpPr>
        <p:spPr>
          <a:xfrm>
            <a:off x="3648808" y="4138806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在更大规模上验证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E43092D-E11C-613E-C758-DA3308C8A2F9}"/>
                  </a:ext>
                </a:extLst>
              </p:cNvPr>
              <p:cNvSpPr txBox="1"/>
              <p:nvPr/>
            </p:nvSpPr>
            <p:spPr>
              <a:xfrm>
                <a:off x="1887645" y="4638111"/>
                <a:ext cx="654147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/>
                  <a:t>48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CN" altLang="en-US" sz="2000" dirty="0"/>
                  <a:t>16， 96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zh-CN" altLang="en-US" sz="2000" dirty="0"/>
                  <a:t>16，192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zh-CN" altLang="en-US" sz="2000" dirty="0"/>
                  <a:t>16，和384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zh-CN" altLang="en-US" sz="2000" dirty="0"/>
                  <a:t>16 网格路网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E43092D-E11C-613E-C758-DA3308C8A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645" y="4638111"/>
                <a:ext cx="6541477" cy="400110"/>
              </a:xfrm>
              <a:prstGeom prst="rect">
                <a:avLst/>
              </a:prstGeom>
              <a:blipFill>
                <a:blip r:embed="rId4"/>
                <a:stretch>
                  <a:fillRect l="-969" t="-9375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8FE75B35-AB1F-4424-EDC0-0D2E83F81D93}"/>
              </a:ext>
            </a:extLst>
          </p:cNvPr>
          <p:cNvSpPr txBox="1"/>
          <p:nvPr/>
        </p:nvSpPr>
        <p:spPr>
          <a:xfrm>
            <a:off x="2145323" y="5090460"/>
            <a:ext cx="5627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5k，           10k，            20k，           和 40k      </a:t>
            </a:r>
            <a:r>
              <a:rPr lang="en-US" altLang="zh-CN" dirty="0"/>
              <a:t>agent</a:t>
            </a:r>
            <a:r>
              <a:rPr lang="zh-CN" altLang="en-US" dirty="0"/>
              <a:t>数量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DE0FED-C3C6-96B5-A711-009CC782D756}"/>
              </a:ext>
            </a:extLst>
          </p:cNvPr>
          <p:cNvSpPr txBox="1"/>
          <p:nvPr/>
        </p:nvSpPr>
        <p:spPr>
          <a:xfrm>
            <a:off x="3865021" y="5662378"/>
            <a:ext cx="1804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node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0360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8281" y="199434"/>
            <a:ext cx="3930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城市交通拥堵问题</a:t>
            </a:r>
          </a:p>
        </p:txBody>
      </p:sp>
      <p:pic>
        <p:nvPicPr>
          <p:cNvPr id="4098" name="Picture 2" descr="NYC DOT - Gridlock Alert Days">
            <a:extLst>
              <a:ext uri="{FF2B5EF4-FFF2-40B4-BE49-F238E27FC236}">
                <a16:creationId xmlns:a16="http://schemas.microsoft.com/office/drawing/2014/main" id="{E5DB3A4F-1944-52F2-786C-752ACCF7A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84" y="1017708"/>
            <a:ext cx="3936232" cy="262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ere does Google Maps get its traffic data from? | by Shahrukh | Medium">
            <a:extLst>
              <a:ext uri="{FF2B5EF4-FFF2-40B4-BE49-F238E27FC236}">
                <a16:creationId xmlns:a16="http://schemas.microsoft.com/office/drawing/2014/main" id="{D747EB67-C431-4CC9-6BB9-01C1531FF5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3"/>
          <a:stretch/>
        </p:blipFill>
        <p:spPr bwMode="auto">
          <a:xfrm>
            <a:off x="550983" y="3773664"/>
            <a:ext cx="3930781" cy="225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w Gotham can get its gridlocked traffic flowing again | City Journal">
            <a:extLst>
              <a:ext uri="{FF2B5EF4-FFF2-40B4-BE49-F238E27FC236}">
                <a16:creationId xmlns:a16="http://schemas.microsoft.com/office/drawing/2014/main" id="{500768E1-F8BB-2D88-00D5-4976674F6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85" y="1017708"/>
            <a:ext cx="4003709" cy="262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hat Causes Traffic Congestion? | Geotab">
            <a:extLst>
              <a:ext uri="{FF2B5EF4-FFF2-40B4-BE49-F238E27FC236}">
                <a16:creationId xmlns:a16="http://schemas.microsoft.com/office/drawing/2014/main" id="{0960BB6B-0C01-3D17-9A75-2F30E0496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85" y="3773664"/>
            <a:ext cx="4003709" cy="225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8281" y="199434"/>
            <a:ext cx="3930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改善城市交通的策略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ADBAD7-C33F-3C46-7A55-97326BBDB443}"/>
              </a:ext>
            </a:extLst>
          </p:cNvPr>
          <p:cNvSpPr txBox="1"/>
          <p:nvPr/>
        </p:nvSpPr>
        <p:spPr>
          <a:xfrm>
            <a:off x="428281" y="986200"/>
            <a:ext cx="336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Road</a:t>
            </a:r>
            <a:r>
              <a:rPr lang="zh-CN" altLang="en-US" dirty="0"/>
              <a:t> </a:t>
            </a:r>
            <a:r>
              <a:rPr lang="en-US" altLang="zh-CN" dirty="0"/>
              <a:t>Pricing</a:t>
            </a:r>
            <a:endParaRPr lang="zh-CN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9F437DA-B7AB-A328-3AB1-05A43CEFBADA}"/>
              </a:ext>
            </a:extLst>
          </p:cNvPr>
          <p:cNvSpPr txBox="1"/>
          <p:nvPr/>
        </p:nvSpPr>
        <p:spPr>
          <a:xfrm>
            <a:off x="4573650" y="1032118"/>
            <a:ext cx="4398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Intersection Management</a:t>
            </a:r>
            <a:endParaRPr lang="zh-CN" altLang="zh-CN" dirty="0"/>
          </a:p>
        </p:txBody>
      </p:sp>
      <p:pic>
        <p:nvPicPr>
          <p:cNvPr id="1026" name="Picture 2" descr="Congestion Pricing: Q&amp;A - UCLA Institute of Transportation Studies">
            <a:extLst>
              <a:ext uri="{FF2B5EF4-FFF2-40B4-BE49-F238E27FC236}">
                <a16:creationId xmlns:a16="http://schemas.microsoft.com/office/drawing/2014/main" id="{501A603E-CC0A-29ED-B606-DECF5468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89" y="2232761"/>
            <a:ext cx="4022938" cy="30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1A12CBA-1853-19F8-D159-DCBB56BB0C47}"/>
              </a:ext>
            </a:extLst>
          </p:cNvPr>
          <p:cNvSpPr txBox="1"/>
          <p:nvPr/>
        </p:nvSpPr>
        <p:spPr>
          <a:xfrm>
            <a:off x="428281" y="1514066"/>
            <a:ext cx="2730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制定道路收费政策</a:t>
            </a:r>
          </a:p>
        </p:txBody>
      </p:sp>
      <p:pic>
        <p:nvPicPr>
          <p:cNvPr id="1028" name="Picture 4" descr="Standard 6-lane 4-leg intersection management. Source: Adapted from... |  Download Scientific Diagram">
            <a:extLst>
              <a:ext uri="{FF2B5EF4-FFF2-40B4-BE49-F238E27FC236}">
                <a16:creationId xmlns:a16="http://schemas.microsoft.com/office/drawing/2014/main" id="{60309D0E-52F1-6313-B0FF-AC86919E5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019" y="1996014"/>
            <a:ext cx="3880168" cy="349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2098007-EA21-BD34-5C2E-0FC974D3BDBA}"/>
              </a:ext>
            </a:extLst>
          </p:cNvPr>
          <p:cNvSpPr txBox="1"/>
          <p:nvPr/>
        </p:nvSpPr>
        <p:spPr>
          <a:xfrm>
            <a:off x="4590610" y="1517380"/>
            <a:ext cx="2159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红绿灯调控策略</a:t>
            </a:r>
          </a:p>
        </p:txBody>
      </p:sp>
    </p:spTree>
    <p:extLst>
      <p:ext uri="{BB962C8B-B14F-4D97-AF65-F5344CB8AC3E}">
        <p14:creationId xmlns:p14="http://schemas.microsoft.com/office/powerpoint/2010/main" val="2613918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8281" y="199434"/>
            <a:ext cx="3930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如何获取数据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E9AE23-8942-E03B-7E17-37860788785E}"/>
              </a:ext>
            </a:extLst>
          </p:cNvPr>
          <p:cNvSpPr txBox="1"/>
          <p:nvPr/>
        </p:nvSpPr>
        <p:spPr>
          <a:xfrm>
            <a:off x="854710" y="1330168"/>
            <a:ext cx="3366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获取数据的难点：</a:t>
            </a:r>
            <a:endParaRPr lang="en-US" altLang="zh-CN" sz="2000" b="1" spc="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000" b="1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成本昂贵</a:t>
            </a:r>
            <a:endParaRPr lang="en-US" altLang="zh-CN" sz="2000" b="1" spc="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000" b="1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策略动态</a:t>
            </a:r>
            <a:endParaRPr lang="zh-CN" altLang="zh-CN" sz="2000" b="1" spc="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9FC8001-6CB1-691D-F6E1-349EAB918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04" y="2488733"/>
            <a:ext cx="6499316" cy="338452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C617D94-7359-286B-F3CF-0141BF1344FD}"/>
              </a:ext>
            </a:extLst>
          </p:cNvPr>
          <p:cNvSpPr txBox="1"/>
          <p:nvPr/>
        </p:nvSpPr>
        <p:spPr>
          <a:xfrm>
            <a:off x="4572000" y="1721044"/>
            <a:ext cx="336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zh-CN" altLang="en-US" sz="2000" b="1" spc="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交通仿真</a:t>
            </a:r>
            <a:r>
              <a:rPr lang="zh-CN" altLang="en-US" sz="2000" b="1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来产生数据</a:t>
            </a:r>
            <a:endParaRPr lang="zh-CN" altLang="zh-CN" sz="2000" b="1" spc="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1A20694D-6868-326D-00A7-A5260417838A}"/>
              </a:ext>
            </a:extLst>
          </p:cNvPr>
          <p:cNvSpPr/>
          <p:nvPr/>
        </p:nvSpPr>
        <p:spPr>
          <a:xfrm>
            <a:off x="3282528" y="1809423"/>
            <a:ext cx="1030074" cy="200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8053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8281" y="199434"/>
            <a:ext cx="3930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交通仿真器</a:t>
            </a:r>
          </a:p>
        </p:txBody>
      </p:sp>
      <p:pic>
        <p:nvPicPr>
          <p:cNvPr id="5122" name="Picture 2" descr="Traffic simulation in 3D - SimWalk Road Traffic Simulator - YouTube">
            <a:extLst>
              <a:ext uri="{FF2B5EF4-FFF2-40B4-BE49-F238E27FC236}">
                <a16:creationId xmlns:a16="http://schemas.microsoft.com/office/drawing/2014/main" id="{C5CFE85F-21E5-DDB8-C2AF-A3EEE61B9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79" y="910230"/>
            <a:ext cx="4109762" cy="239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oad Traffic Simulation Software – AnyLogic Simulation Software">
            <a:extLst>
              <a:ext uri="{FF2B5EF4-FFF2-40B4-BE49-F238E27FC236}">
                <a16:creationId xmlns:a16="http://schemas.microsoft.com/office/drawing/2014/main" id="{E727AC80-EAE6-EB90-4928-0718AAD72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64" y="3550410"/>
            <a:ext cx="4109762" cy="252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ivert Traffic Simulator for Heterogeneous Ad Hoc | Network Simulation Tools">
            <a:extLst>
              <a:ext uri="{FF2B5EF4-FFF2-40B4-BE49-F238E27FC236}">
                <a16:creationId xmlns:a16="http://schemas.microsoft.com/office/drawing/2014/main" id="{D294F525-26CC-2629-D447-212B475DF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410" y="910231"/>
            <a:ext cx="4061411" cy="239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NRO | Dynameq">
            <a:extLst>
              <a:ext uri="{FF2B5EF4-FFF2-40B4-BE49-F238E27FC236}">
                <a16:creationId xmlns:a16="http://schemas.microsoft.com/office/drawing/2014/main" id="{A10785B6-0FD2-ADFB-49C9-6920DE5F3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69"/>
          <a:stretch/>
        </p:blipFill>
        <p:spPr bwMode="auto">
          <a:xfrm>
            <a:off x="4684410" y="3550409"/>
            <a:ext cx="4061411" cy="252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37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8281" y="199434"/>
            <a:ext cx="3733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不同粒度的交通仿真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79E45A-97F5-38D4-FA7E-5EC314D12E9B}"/>
              </a:ext>
            </a:extLst>
          </p:cNvPr>
          <p:cNvSpPr txBox="1"/>
          <p:nvPr/>
        </p:nvSpPr>
        <p:spPr>
          <a:xfrm>
            <a:off x="401815" y="1121061"/>
            <a:ext cx="4448519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微观方法：每个</a:t>
            </a:r>
            <a:r>
              <a:rPr lang="en-US" altLang="zh-CN" sz="2000" b="1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vehicle</a:t>
            </a:r>
            <a:r>
              <a:rPr lang="zh-CN" altLang="en-US" sz="2000" b="1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被视为独立的智能体</a:t>
            </a:r>
            <a:endParaRPr lang="en-US" altLang="zh-CN" sz="2000" b="1" spc="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优点：</a:t>
            </a:r>
            <a:endParaRPr lang="en-US" altLang="zh-CN" sz="2000" b="1" spc="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000" b="1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更细节地展现车辆间的</a:t>
            </a:r>
            <a:r>
              <a:rPr lang="zh-CN" altLang="en-US" sz="2000" b="1" spc="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相互作用</a:t>
            </a:r>
            <a:r>
              <a:rPr lang="zh-CN" altLang="en-US" sz="2000" b="1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，适合城市街道</a:t>
            </a:r>
            <a:endParaRPr lang="en-US" altLang="zh-CN" sz="2000" b="1" spc="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000" b="1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更好的展现一些交通控制策略</a:t>
            </a:r>
            <a:r>
              <a:rPr lang="zh-CN" altLang="en-US" sz="2000" b="1" spc="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对于个体的影响</a:t>
            </a:r>
            <a:endParaRPr lang="en-US" altLang="zh-CN" sz="2000" b="1" spc="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Macroscopic Traffic Modelling – PB Consult GmbH">
            <a:extLst>
              <a:ext uri="{FF2B5EF4-FFF2-40B4-BE49-F238E27FC236}">
                <a16:creationId xmlns:a16="http://schemas.microsoft.com/office/drawing/2014/main" id="{3A63874D-9F71-FE9B-5DEB-85AF10FF8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335" y="3745272"/>
            <a:ext cx="3850089" cy="232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A25D1D1-8018-DEA0-3336-AB7CCAF64F8C}"/>
              </a:ext>
            </a:extLst>
          </p:cNvPr>
          <p:cNvSpPr txBox="1"/>
          <p:nvPr/>
        </p:nvSpPr>
        <p:spPr>
          <a:xfrm>
            <a:off x="401815" y="3906914"/>
            <a:ext cx="43343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/>
              <a:t>宏观方法：以较低的细节描述车辆的行为和相互作用，交通流由速度、流量、密度等连续体表示</a:t>
            </a:r>
            <a:endParaRPr kumimoji="1" lang="en-US" altLang="zh-CN" sz="2000" b="1" dirty="0"/>
          </a:p>
          <a:p>
            <a:r>
              <a:rPr kumimoji="1" lang="zh-CN" altLang="en-US" sz="2000" b="1" dirty="0"/>
              <a:t>优点：</a:t>
            </a:r>
            <a:endParaRPr kumimoji="1" lang="en-US" altLang="zh-CN" sz="2000" b="1" dirty="0"/>
          </a:p>
          <a:p>
            <a:pPr marL="457200" indent="-457200">
              <a:buAutoNum type="arabicPeriod"/>
            </a:pPr>
            <a:r>
              <a:rPr kumimoji="1" lang="zh-CN" altLang="en-US" sz="2000" b="1" dirty="0"/>
              <a:t>可在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大规模城市地图</a:t>
            </a:r>
            <a:r>
              <a:rPr kumimoji="1" lang="zh-CN" altLang="en-US" sz="2000" b="1" dirty="0"/>
              <a:t>上高效仿真</a:t>
            </a:r>
            <a:endParaRPr kumimoji="1" lang="en-US" altLang="zh-CN" sz="2000" b="1" dirty="0"/>
          </a:p>
          <a:p>
            <a:pPr marL="457200" indent="-457200">
              <a:buAutoNum type="arabicPeriod"/>
            </a:pPr>
            <a:endParaRPr kumimoji="1" lang="en-US" altLang="zh-CN" sz="2000" b="1" dirty="0"/>
          </a:p>
          <a:p>
            <a:endParaRPr kumimoji="1" lang="zh-CN" altLang="en-US" sz="2000" b="1" dirty="0"/>
          </a:p>
        </p:txBody>
      </p:sp>
      <p:pic>
        <p:nvPicPr>
          <p:cNvPr id="2052" name="Picture 4" descr="Eclipse SUMO - co4e GmbH">
            <a:extLst>
              <a:ext uri="{FF2B5EF4-FFF2-40B4-BE49-F238E27FC236}">
                <a16:creationId xmlns:a16="http://schemas.microsoft.com/office/drawing/2014/main" id="{B8CA2E6E-BFF3-54DB-5B59-BCFE2F900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334" y="963051"/>
            <a:ext cx="3850090" cy="26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CCF6008-E27D-2FCC-9674-CDB325B09C2E}"/>
              </a:ext>
            </a:extLst>
          </p:cNvPr>
          <p:cNvSpPr/>
          <p:nvPr/>
        </p:nvSpPr>
        <p:spPr>
          <a:xfrm>
            <a:off x="401815" y="963051"/>
            <a:ext cx="8425662" cy="262421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403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8281" y="199434"/>
            <a:ext cx="3807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城市规模的微观仿真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86CEB8-B905-9388-E03E-A23112AC98D3}"/>
              </a:ext>
            </a:extLst>
          </p:cNvPr>
          <p:cNvSpPr txBox="1"/>
          <p:nvPr/>
        </p:nvSpPr>
        <p:spPr>
          <a:xfrm>
            <a:off x="1146416" y="2151727"/>
            <a:ext cx="6851167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/>
              <a:t>我们需要城市规模的细粒度仿真：</a:t>
            </a:r>
            <a:endParaRPr kumimoji="1" lang="en-US" altLang="zh-CN" sz="2000" b="1" dirty="0"/>
          </a:p>
          <a:p>
            <a:r>
              <a:rPr kumimoji="1" lang="en-US" altLang="zh-CN" sz="2000" dirty="0"/>
              <a:t>1.</a:t>
            </a:r>
            <a:r>
              <a:rPr kumimoji="1" lang="zh-CN" altLang="en-US" sz="2000" dirty="0"/>
              <a:t> 避免陷入局部最优</a:t>
            </a:r>
            <a:endParaRPr kumimoji="1" lang="en-US" altLang="zh-CN" sz="2000" dirty="0"/>
          </a:p>
          <a:p>
            <a:r>
              <a:rPr kumimoji="1" lang="zh-CN" altLang="en-US" sz="2000" dirty="0"/>
              <a:t>小规模的策略在城市规模可能失效，陷入局部最优 ，比如在某些区域实行小规模策略后，导致周边区域非常拥堵</a:t>
            </a:r>
          </a:p>
          <a:p>
            <a:r>
              <a:rPr kumimoji="1" lang="zh-CN" altLang="en-US" sz="2000" dirty="0"/>
              <a:t> </a:t>
            </a:r>
          </a:p>
          <a:p>
            <a:r>
              <a:rPr kumimoji="1" lang="en-US" altLang="zh-CN" sz="2000" dirty="0"/>
              <a:t>2. </a:t>
            </a:r>
            <a:r>
              <a:rPr kumimoji="1" lang="zh-CN" altLang="en-US" sz="2000" dirty="0"/>
              <a:t>验证特定的政策在城市规模的影响</a:t>
            </a:r>
          </a:p>
          <a:p>
            <a:r>
              <a:rPr kumimoji="1" lang="zh-CN" altLang="en-US" sz="2000" dirty="0"/>
              <a:t>政策发布前需要对政策有效性进行验证，比如验证限牌政策的有效性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6CA0D24-5492-B1E8-CE60-A9AE1C5F307E}"/>
              </a:ext>
            </a:extLst>
          </p:cNvPr>
          <p:cNvSpPr txBox="1"/>
          <p:nvPr/>
        </p:nvSpPr>
        <p:spPr>
          <a:xfrm>
            <a:off x="1786619" y="1139363"/>
            <a:ext cx="55707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n>
                  <a:solidFill>
                    <a:schemeClr val="tx1"/>
                  </a:solidFill>
                </a:ln>
              </a:rPr>
              <a:t>传统微观仿真都应用于模拟少量路口的交通状况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4EACF2-9F61-808B-397C-64C0124B8882}"/>
              </a:ext>
            </a:extLst>
          </p:cNvPr>
          <p:cNvSpPr txBox="1"/>
          <p:nvPr/>
        </p:nvSpPr>
        <p:spPr>
          <a:xfrm>
            <a:off x="4248832" y="16609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但是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5DB0B67-D56F-623B-167B-7A9F75913DD3}"/>
              </a:ext>
            </a:extLst>
          </p:cNvPr>
          <p:cNvSpPr txBox="1"/>
          <p:nvPr/>
        </p:nvSpPr>
        <p:spPr>
          <a:xfrm>
            <a:off x="2243498" y="5459669"/>
            <a:ext cx="465699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/>
              <a:t>能否让微观仿真器仿真城市规模的交通？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49A1BA5-DB7F-DF4D-D3C1-9ADFF016DC15}"/>
              </a:ext>
            </a:extLst>
          </p:cNvPr>
          <p:cNvSpPr txBox="1"/>
          <p:nvPr/>
        </p:nvSpPr>
        <p:spPr>
          <a:xfrm>
            <a:off x="4248832" y="49001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因此</a:t>
            </a:r>
          </a:p>
        </p:txBody>
      </p:sp>
    </p:spTree>
    <p:extLst>
      <p:ext uri="{BB962C8B-B14F-4D97-AF65-F5344CB8AC3E}">
        <p14:creationId xmlns:p14="http://schemas.microsoft.com/office/powerpoint/2010/main" val="7116549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QwMWIyZGUzMDVjOTk0Nzk0YTMyMzZiYTAzZWM1ODM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组会字体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2406</TotalTime>
  <Words>1749</Words>
  <Application>Microsoft Macintosh PowerPoint</Application>
  <PresentationFormat>全屏显示(4:3)</PresentationFormat>
  <Paragraphs>397</Paragraphs>
  <Slides>38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DengXian</vt:lpstr>
      <vt:lpstr>DengXian</vt:lpstr>
      <vt:lpstr>思源黑体 CN</vt:lpstr>
      <vt:lpstr>微软雅黑</vt:lpstr>
      <vt:lpstr>クレPro by 宁静之雨，微信公众号njzyshare</vt:lpstr>
      <vt:lpstr>Arial</vt:lpstr>
      <vt:lpstr>Calibri</vt:lpstr>
      <vt:lpstr>Cambria Math</vt:lpstr>
      <vt:lpstr>Georgia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王宇晨</dc:creator>
  <cp:lastModifiedBy>zhu haojia</cp:lastModifiedBy>
  <cp:revision>2738</cp:revision>
  <dcterms:created xsi:type="dcterms:W3CDTF">2021-05-16T02:35:00Z</dcterms:created>
  <dcterms:modified xsi:type="dcterms:W3CDTF">2022-11-18T02:17:48Z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B72C09C2B83A49BFB7EB022D0C6857D7</vt:lpwstr>
  </property>
  <property fmtid="{D5CDD505-2E9C-101B-9397-08002B2CF9AE}" pid="3" name="KSOProductBuildVer">
    <vt:lpwstr>2052-11.1.0.12358</vt:lpwstr>
  </property>
</Properties>
</file>